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5" r:id="rId3"/>
    <p:sldId id="306" r:id="rId4"/>
    <p:sldId id="304" r:id="rId5"/>
    <p:sldId id="313" r:id="rId6"/>
    <p:sldId id="257" r:id="rId7"/>
    <p:sldId id="258" r:id="rId8"/>
    <p:sldId id="303" r:id="rId9"/>
    <p:sldId id="263" r:id="rId10"/>
    <p:sldId id="283" r:id="rId11"/>
    <p:sldId id="314" r:id="rId12"/>
    <p:sldId id="268" r:id="rId13"/>
    <p:sldId id="308" r:id="rId14"/>
    <p:sldId id="307" r:id="rId15"/>
    <p:sldId id="309" r:id="rId16"/>
    <p:sldId id="261" r:id="rId17"/>
    <p:sldId id="262" r:id="rId18"/>
    <p:sldId id="310" r:id="rId19"/>
    <p:sldId id="311" r:id="rId20"/>
    <p:sldId id="286" r:id="rId21"/>
    <p:sldId id="312" r:id="rId22"/>
    <p:sldId id="278" r:id="rId23"/>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C64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7" autoAdjust="0"/>
    <p:restoredTop sz="86483" autoAdjust="0"/>
  </p:normalViewPr>
  <p:slideViewPr>
    <p:cSldViewPr snapToGrid="0" showGuides="1">
      <p:cViewPr varScale="1">
        <p:scale>
          <a:sx n="121" d="100"/>
          <a:sy n="121" d="100"/>
        </p:scale>
        <p:origin x="176" y="2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组合 15"/>
          <p:cNvGrpSpPr/>
          <p:nvPr/>
        </p:nvGrpSpPr>
        <p:grpSpPr>
          <a:xfrm>
            <a:off x="-1" y="0"/>
            <a:ext cx="12192001" cy="6858000"/>
            <a:chOff x="-1" y="0"/>
            <a:chExt cx="12192001" cy="6858000"/>
          </a:xfrm>
        </p:grpSpPr>
        <p:grpSp>
          <p:nvGrpSpPr>
            <p:cNvPr id="13" name="组合 12"/>
            <p:cNvGrpSpPr/>
            <p:nvPr/>
          </p:nvGrpSpPr>
          <p:grpSpPr>
            <a:xfrm>
              <a:off x="-1" y="0"/>
              <a:ext cx="12192001" cy="6858000"/>
              <a:chOff x="-1" y="0"/>
              <a:chExt cx="12192001" cy="6858000"/>
            </a:xfrm>
          </p:grpSpPr>
          <p:pic>
            <p:nvPicPr>
              <p:cNvPr id="10" name="图片 9"/>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rcRect l="5650" r="16940"/>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1" name="矩形 10"/>
              <p:cNvSpPr/>
              <p:nvPr/>
            </p:nvSpPr>
            <p:spPr>
              <a:xfrm>
                <a:off x="-1" y="0"/>
                <a:ext cx="5343525" cy="6858000"/>
              </a:xfrm>
              <a:prstGeom prst="rect">
                <a:avLst/>
              </a:prstGeom>
              <a:gradFill>
                <a:gsLst>
                  <a:gs pos="0">
                    <a:schemeClr val="accent2">
                      <a:lumMod val="20000"/>
                      <a:lumOff val="8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flipV="1">
                <a:off x="6848474" y="1981200"/>
                <a:ext cx="5343525" cy="4876800"/>
              </a:xfrm>
              <a:prstGeom prst="rect">
                <a:avLst/>
              </a:prstGeom>
              <a:gradFill>
                <a:gsLst>
                  <a:gs pos="0">
                    <a:schemeClr val="accent3">
                      <a:lumMod val="40000"/>
                      <a:lumOff val="60000"/>
                    </a:schemeClr>
                  </a:gs>
                  <a:gs pos="26000">
                    <a:schemeClr val="accent3">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图文框 14"/>
            <p:cNvSpPr/>
            <p:nvPr/>
          </p:nvSpPr>
          <p:spPr>
            <a:xfrm flipH="1">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 name="组合 1"/>
          <p:cNvGrpSpPr/>
          <p:nvPr/>
        </p:nvGrpSpPr>
        <p:grpSpPr>
          <a:xfrm flipH="1">
            <a:off x="10813398" y="709462"/>
            <a:ext cx="705502" cy="319237"/>
            <a:chOff x="10813398" y="709462"/>
            <a:chExt cx="705502" cy="319237"/>
          </a:xfrm>
        </p:grpSpPr>
        <p:sp>
          <p:nvSpPr>
            <p:cNvPr id="3" name="矩形: 圆角 2"/>
            <p:cNvSpPr/>
            <p:nvPr/>
          </p:nvSpPr>
          <p:spPr>
            <a:xfrm>
              <a:off x="10813398" y="709462"/>
              <a:ext cx="319237" cy="3192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6DF7"/>
                </a:solidFill>
              </a:endParaRPr>
            </a:p>
          </p:txBody>
        </p:sp>
        <p:cxnSp>
          <p:nvCxnSpPr>
            <p:cNvPr id="6" name="直接连接符 5"/>
            <p:cNvCxnSpPr/>
            <p:nvPr/>
          </p:nvCxnSpPr>
          <p:spPr>
            <a:xfrm flipH="1">
              <a:off x="10929357" y="801910"/>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10929357" y="863048"/>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flipH="1">
              <a:off x="11199663" y="709462"/>
              <a:ext cx="319237" cy="319237"/>
            </a:xfrm>
            <a:prstGeom prst="round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6DF7"/>
                </a:solidFill>
              </a:endParaRPr>
            </a:p>
          </p:txBody>
        </p:sp>
        <p:cxnSp>
          <p:nvCxnSpPr>
            <p:cNvPr id="18" name="直接连接符 17"/>
            <p:cNvCxnSpPr/>
            <p:nvPr/>
          </p:nvCxnSpPr>
          <p:spPr>
            <a:xfrm>
              <a:off x="11333721" y="801910"/>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1333721" y="863048"/>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标题 4"/>
          <p:cNvSpPr>
            <a:spLocks noGrp="1"/>
          </p:cNvSpPr>
          <p:nvPr>
            <p:ph type="ctrTitle" hasCustomPrompt="1"/>
          </p:nvPr>
        </p:nvSpPr>
        <p:spPr>
          <a:xfrm>
            <a:off x="660400" y="1409701"/>
            <a:ext cx="5505829" cy="2571362"/>
          </a:xfrm>
          <a:prstGeom prst="rect">
            <a:avLst/>
          </a:prstGeom>
        </p:spPr>
        <p:txBody>
          <a:bodyPr wrap="square" anchor="b">
            <a:normAutofit/>
          </a:bodyPr>
          <a:lstStyle>
            <a:lvl1pPr algn="l">
              <a:lnSpc>
                <a:spcPct val="100000"/>
              </a:lnSpc>
              <a:defRPr sz="6000">
                <a:ln w="19050">
                  <a:noFill/>
                </a:ln>
                <a:solidFill>
                  <a:schemeClr val="accent1"/>
                </a:solidFill>
              </a:defRPr>
            </a:lvl1pPr>
          </a:lstStyle>
          <a:p>
            <a:pPr lvl="0"/>
            <a:r>
              <a:rPr lang="en-US"/>
              <a:t>Click to add title</a:t>
            </a:r>
          </a:p>
        </p:txBody>
      </p:sp>
      <p:sp>
        <p:nvSpPr>
          <p:cNvPr id="9" name="副标题 8"/>
          <p:cNvSpPr>
            <a:spLocks noGrp="1"/>
          </p:cNvSpPr>
          <p:nvPr>
            <p:ph type="subTitle" sz="quarter" idx="1" hasCustomPrompt="1"/>
          </p:nvPr>
        </p:nvSpPr>
        <p:spPr>
          <a:xfrm>
            <a:off x="660400" y="4078110"/>
            <a:ext cx="5505829" cy="669657"/>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1600" dirty="0">
                <a:solidFill>
                  <a:schemeClr val="tx1"/>
                </a:solidFill>
                <a:latin typeface="+mj-lt"/>
              </a:defRPr>
            </a:lvl1pPr>
          </a:lstStyle>
          <a:p>
            <a:pPr lvl="0"/>
            <a:r>
              <a:rPr lang="en-US"/>
              <a:t>Click to add subtitle</a:t>
            </a:r>
          </a:p>
        </p:txBody>
      </p:sp>
      <p:sp>
        <p:nvSpPr>
          <p:cNvPr id="4" name="文本占位符 3"/>
          <p:cNvSpPr>
            <a:spLocks noGrp="1"/>
          </p:cNvSpPr>
          <p:nvPr>
            <p:ph type="body" sz="quarter" idx="13" hasCustomPrompt="1"/>
          </p:nvPr>
        </p:nvSpPr>
        <p:spPr>
          <a:xfrm>
            <a:off x="660400" y="5857101"/>
            <a:ext cx="5505829"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p>
        </p:txBody>
      </p:sp>
      <p:sp>
        <p:nvSpPr>
          <p:cNvPr id="7" name="文本占位符 6"/>
          <p:cNvSpPr>
            <a:spLocks noGrp="1"/>
          </p:cNvSpPr>
          <p:nvPr>
            <p:ph type="body" sz="quarter" idx="14" hasCustomPrompt="1"/>
          </p:nvPr>
        </p:nvSpPr>
        <p:spPr>
          <a:xfrm>
            <a:off x="660400" y="5486256"/>
            <a:ext cx="5505829"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1500189"/>
            <a:ext cx="2519061" cy="864515"/>
          </a:xfrm>
          <a:prstGeom prst="rect">
            <a:avLst/>
          </a:prstGeom>
          <a:noFill/>
        </p:spPr>
        <p:txBody>
          <a:bodyPr anchor="t" anchorCtr="0">
            <a:normAutofit/>
          </a:bodyPr>
          <a:lstStyle>
            <a:lvl1pPr algn="r">
              <a:defRPr sz="2800">
                <a:solidFill>
                  <a:schemeClr val="tx1"/>
                </a:solidFill>
              </a:defRPr>
            </a:lvl1pPr>
          </a:lstStyle>
          <a:p>
            <a:pPr lvl="0"/>
            <a:r>
              <a:rPr lang="en-US"/>
              <a:t>Agenda</a:t>
            </a:r>
          </a:p>
        </p:txBody>
      </p:sp>
      <p:sp>
        <p:nvSpPr>
          <p:cNvPr id="3" name="内容占位符 2"/>
          <p:cNvSpPr>
            <a:spLocks noGrp="1"/>
          </p:cNvSpPr>
          <p:nvPr>
            <p:ph sz="quarter" idx="1" hasCustomPrompt="1"/>
          </p:nvPr>
        </p:nvSpPr>
        <p:spPr>
          <a:xfrm>
            <a:off x="3839860" y="1500189"/>
            <a:ext cx="7679039" cy="4278311"/>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lvl1pPr>
              <a:defRPr>
                <a:solidFill>
                  <a:srgbClr val="8E8E8E"/>
                </a:solidFill>
              </a:defRPr>
            </a:lvl1pPr>
          </a:lstStyle>
          <a:p>
            <a:endParaRPr lang="en-US" dirty="0"/>
          </a:p>
        </p:txBody>
      </p:sp>
      <p:sp>
        <p:nvSpPr>
          <p:cNvPr id="5" name="页脚占位符 4"/>
          <p:cNvSpPr>
            <a:spLocks noGrp="1"/>
          </p:cNvSpPr>
          <p:nvPr>
            <p:ph type="ftr" sz="quarter" idx="11"/>
          </p:nvPr>
        </p:nvSpPr>
        <p:spPr/>
        <p:txBody>
          <a:bodyPr/>
          <a:lstStyle>
            <a:lvl1pPr>
              <a:defRPr>
                <a:solidFill>
                  <a:srgbClr val="8E8E8E"/>
                </a:solidFill>
              </a:defRPr>
            </a:lvl1pPr>
          </a:lstStyle>
          <a:p>
            <a:endParaRPr lang="en-US" dirty="0"/>
          </a:p>
        </p:txBody>
      </p:sp>
      <p:sp>
        <p:nvSpPr>
          <p:cNvPr id="6" name="灯片编号占位符 5"/>
          <p:cNvSpPr>
            <a:spLocks noGrp="1"/>
          </p:cNvSpPr>
          <p:nvPr>
            <p:ph type="sldNum" sz="quarter" idx="12"/>
          </p:nvPr>
        </p:nvSpPr>
        <p:spPr/>
        <p:txBody>
          <a:bodyPr/>
          <a:lstStyle>
            <a:lvl1pPr>
              <a:defRPr>
                <a:solidFill>
                  <a:srgbClr val="8E8E8E"/>
                </a:solidFill>
              </a:defRPr>
            </a:lvl1pPr>
          </a:lstStyle>
          <a:p>
            <a:fld id="{C8BB1146-E542-4D4E-B8E9-6919A11DDD4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2" name="组合 21"/>
          <p:cNvGrpSpPr/>
          <p:nvPr/>
        </p:nvGrpSpPr>
        <p:grpSpPr>
          <a:xfrm>
            <a:off x="-1" y="0"/>
            <a:ext cx="12192001" cy="6858000"/>
            <a:chOff x="-1" y="0"/>
            <a:chExt cx="12192001" cy="6858000"/>
          </a:xfrm>
        </p:grpSpPr>
        <p:grpSp>
          <p:nvGrpSpPr>
            <p:cNvPr id="17" name="组合 16"/>
            <p:cNvGrpSpPr/>
            <p:nvPr/>
          </p:nvGrpSpPr>
          <p:grpSpPr>
            <a:xfrm flipH="1">
              <a:off x="-1" y="0"/>
              <a:ext cx="12192001" cy="6858000"/>
              <a:chOff x="-1" y="0"/>
              <a:chExt cx="12192001" cy="6858000"/>
            </a:xfrm>
          </p:grpSpPr>
          <p:pic>
            <p:nvPicPr>
              <p:cNvPr id="18" name="图片 17"/>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rcRect l="5650" r="16940"/>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9" name="矩形 18"/>
              <p:cNvSpPr/>
              <p:nvPr/>
            </p:nvSpPr>
            <p:spPr>
              <a:xfrm>
                <a:off x="-1" y="0"/>
                <a:ext cx="5343525" cy="6858000"/>
              </a:xfrm>
              <a:prstGeom prst="rect">
                <a:avLst/>
              </a:prstGeom>
              <a:gradFill>
                <a:gsLst>
                  <a:gs pos="0">
                    <a:schemeClr val="accent2">
                      <a:lumMod val="40000"/>
                      <a:lumOff val="6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H="1" flipV="1">
                <a:off x="6848474" y="1981200"/>
                <a:ext cx="5343525" cy="4876800"/>
              </a:xfrm>
              <a:prstGeom prst="rect">
                <a:avLst/>
              </a:prstGeom>
              <a:gradFill>
                <a:gsLst>
                  <a:gs pos="0">
                    <a:schemeClr val="accent3">
                      <a:lumMod val="40000"/>
                      <a:lumOff val="60000"/>
                    </a:schemeClr>
                  </a:gs>
                  <a:gs pos="26000">
                    <a:schemeClr val="accent3">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图文框 20"/>
            <p:cNvSpPr/>
            <p:nvPr/>
          </p:nvSpPr>
          <p:spPr>
            <a:xfrm>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标题 4"/>
          <p:cNvSpPr>
            <a:spLocks noGrp="1"/>
          </p:cNvSpPr>
          <p:nvPr>
            <p:ph type="title" hasCustomPrompt="1"/>
          </p:nvPr>
        </p:nvSpPr>
        <p:spPr>
          <a:xfrm>
            <a:off x="6083300" y="2288784"/>
            <a:ext cx="5435600" cy="1235740"/>
          </a:xfrm>
          <a:prstGeom prst="rect">
            <a:avLst/>
          </a:prstGeom>
        </p:spPr>
        <p:txBody>
          <a:bodyPr>
            <a:normAutofit/>
          </a:bodyPr>
          <a:lstStyle>
            <a:lvl1pPr algn="r">
              <a:lnSpc>
                <a:spcPct val="100000"/>
              </a:lnSpc>
              <a:defRPr sz="3200"/>
            </a:lvl1pPr>
          </a:lstStyle>
          <a:p>
            <a:pPr lvl="0"/>
            <a:r>
              <a:rPr lang="en-US"/>
              <a:t>Click to add title</a:t>
            </a:r>
          </a:p>
        </p:txBody>
      </p:sp>
      <p:sp>
        <p:nvSpPr>
          <p:cNvPr id="25" name="文本占位符 24"/>
          <p:cNvSpPr>
            <a:spLocks noGrp="1"/>
          </p:cNvSpPr>
          <p:nvPr>
            <p:ph type="body" sz="quarter" idx="1" hasCustomPrompt="1"/>
          </p:nvPr>
        </p:nvSpPr>
        <p:spPr>
          <a:xfrm>
            <a:off x="6083300" y="3663769"/>
            <a:ext cx="5435600" cy="1104991"/>
          </a:xfrm>
          <a:prstGeom prst="rect">
            <a:avLst/>
          </a:prstGeom>
        </p:spPr>
        <p:txBody>
          <a:bodyPr anchor="t">
            <a:normAutofit/>
          </a:bodyPr>
          <a:lstStyle>
            <a:lvl1pPr marL="0" indent="0" algn="r">
              <a:lnSpc>
                <a:spcPct val="120000"/>
              </a:lnSpc>
              <a:buFont typeface="+mj-lt"/>
              <a:buNone/>
              <a:defRPr sz="2000" b="0">
                <a:solidFill>
                  <a:schemeClr val="tx1"/>
                </a:solidFill>
                <a:latin typeface="+mn-lt"/>
              </a:defRPr>
            </a:lvl1pPr>
          </a:lstStyle>
          <a:p>
            <a:pPr lvl="0"/>
            <a:r>
              <a:rPr lang="en-US"/>
              <a:t>Click to add text</a:t>
            </a:r>
          </a:p>
        </p:txBody>
      </p:sp>
      <p:sp>
        <p:nvSpPr>
          <p:cNvPr id="4" name="日期占位符 3"/>
          <p:cNvSpPr>
            <a:spLocks noGrp="1"/>
          </p:cNvSpPr>
          <p:nvPr>
            <p:ph type="dt" sz="half" idx="10"/>
          </p:nvPr>
        </p:nvSpPr>
        <p:spPr/>
        <p:txBody>
          <a:bodyPr/>
          <a:lstStyle/>
          <a:p>
            <a:fld id="{2A27A813-B2FD-42E1-9222-83B574E99074}" type="datetime1">
              <a:rPr lang="zh-CN" altLang="en-US" smtClean="0"/>
              <a:t>2025/6/9</a:t>
            </a:fld>
            <a:endParaRPr lang="en-US" altLang="zh-CN"/>
          </a:p>
        </p:txBody>
      </p:sp>
      <p:sp>
        <p:nvSpPr>
          <p:cNvPr id="6" name="页脚占位符 5"/>
          <p:cNvSpPr>
            <a:spLocks noGrp="1"/>
          </p:cNvSpPr>
          <p:nvPr>
            <p:ph type="ftr" sz="quarter" idx="11"/>
          </p:nvPr>
        </p:nvSpPr>
        <p:spPr/>
        <p:txBody>
          <a:bodyPr/>
          <a:lstStyle/>
          <a:p>
            <a:r>
              <a:rPr lang="af-ZA" altLang="zh-CN"/>
              <a:t>OfficePLUS</a:t>
            </a:r>
            <a:endParaRPr lang="zh-CN" altLang="en-US"/>
          </a:p>
        </p:txBody>
      </p:sp>
      <p:sp>
        <p:nvSpPr>
          <p:cNvPr id="8" name="灯片编号占位符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grpSp>
        <p:nvGrpSpPr>
          <p:cNvPr id="11" name="组合 10"/>
          <p:cNvGrpSpPr/>
          <p:nvPr/>
        </p:nvGrpSpPr>
        <p:grpSpPr>
          <a:xfrm>
            <a:off x="-1" y="0"/>
            <a:ext cx="12192001" cy="6858000"/>
            <a:chOff x="-1" y="0"/>
            <a:chExt cx="12192001" cy="6858000"/>
          </a:xfrm>
        </p:grpSpPr>
        <p:grpSp>
          <p:nvGrpSpPr>
            <p:cNvPr id="3" name="组合 2"/>
            <p:cNvGrpSpPr/>
            <p:nvPr/>
          </p:nvGrpSpPr>
          <p:grpSpPr>
            <a:xfrm>
              <a:off x="-1" y="0"/>
              <a:ext cx="12192001" cy="6858000"/>
              <a:chOff x="-1" y="0"/>
              <a:chExt cx="12192001" cy="6858000"/>
            </a:xfrm>
          </p:grpSpPr>
          <p:pic>
            <p:nvPicPr>
              <p:cNvPr id="6" name="图片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rcRect l="5650" r="16940"/>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8" name="矩形 7"/>
              <p:cNvSpPr/>
              <p:nvPr/>
            </p:nvSpPr>
            <p:spPr>
              <a:xfrm>
                <a:off x="-1" y="0"/>
                <a:ext cx="5343525" cy="6858000"/>
              </a:xfrm>
              <a:prstGeom prst="rect">
                <a:avLst/>
              </a:prstGeom>
              <a:gradFill>
                <a:gsLst>
                  <a:gs pos="0">
                    <a:schemeClr val="accent2">
                      <a:lumMod val="20000"/>
                      <a:lumOff val="8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flipV="1">
                <a:off x="6848474" y="1981200"/>
                <a:ext cx="5343525" cy="4876800"/>
              </a:xfrm>
              <a:prstGeom prst="rect">
                <a:avLst/>
              </a:prstGeom>
              <a:gradFill>
                <a:gsLst>
                  <a:gs pos="0">
                    <a:schemeClr val="accent3">
                      <a:lumMod val="40000"/>
                      <a:lumOff val="60000"/>
                    </a:schemeClr>
                  </a:gs>
                  <a:gs pos="26000">
                    <a:schemeClr val="accent3">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图文框 9"/>
            <p:cNvSpPr/>
            <p:nvPr/>
          </p:nvSpPr>
          <p:spPr>
            <a:xfrm>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标题 4"/>
          <p:cNvSpPr>
            <a:spLocks noGrp="1"/>
          </p:cNvSpPr>
          <p:nvPr>
            <p:ph type="title" hasCustomPrompt="1"/>
          </p:nvPr>
        </p:nvSpPr>
        <p:spPr>
          <a:xfrm>
            <a:off x="660400" y="1806575"/>
            <a:ext cx="5505829" cy="2571362"/>
          </a:xfrm>
          <a:prstGeom prst="rect">
            <a:avLst/>
          </a:prstGeom>
        </p:spPr>
        <p:txBody>
          <a:bodyPr wrap="square" anchor="b">
            <a:normAutofit/>
          </a:bodyPr>
          <a:lstStyle>
            <a:lvl1pPr algn="l">
              <a:lnSpc>
                <a:spcPct val="100000"/>
              </a:lnSpc>
              <a:defRPr sz="6600">
                <a:ln w="19050">
                  <a:noFill/>
                </a:ln>
                <a:solidFill>
                  <a:schemeClr val="accent1"/>
                </a:solidFill>
              </a:defRPr>
            </a:lvl1pPr>
          </a:lstStyle>
          <a:p>
            <a:pPr lvl="0"/>
            <a:r>
              <a:rPr lang="en-US"/>
              <a:t>Click to add title</a:t>
            </a:r>
          </a:p>
        </p:txBody>
      </p:sp>
      <p:sp>
        <p:nvSpPr>
          <p:cNvPr id="4" name="文本占位符 3"/>
          <p:cNvSpPr>
            <a:spLocks noGrp="1"/>
          </p:cNvSpPr>
          <p:nvPr>
            <p:ph type="body" sz="quarter" idx="13" hasCustomPrompt="1"/>
          </p:nvPr>
        </p:nvSpPr>
        <p:spPr>
          <a:xfrm>
            <a:off x="660400" y="5819144"/>
            <a:ext cx="5505829"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p>
        </p:txBody>
      </p:sp>
      <p:sp>
        <p:nvSpPr>
          <p:cNvPr id="7" name="文本占位符 6"/>
          <p:cNvSpPr>
            <a:spLocks noGrp="1"/>
          </p:cNvSpPr>
          <p:nvPr>
            <p:ph type="body" sz="quarter" idx="14" hasCustomPrompt="1"/>
          </p:nvPr>
        </p:nvSpPr>
        <p:spPr>
          <a:xfrm>
            <a:off x="660400" y="5448299"/>
            <a:ext cx="5505829"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 Master">
    <p:bg>
      <p:bgPr>
        <a:gradFill>
          <a:gsLst>
            <a:gs pos="0">
              <a:schemeClr val="accent2">
                <a:lumMod val="20000"/>
                <a:lumOff val="80000"/>
              </a:schemeClr>
            </a:gs>
            <a:gs pos="100000">
              <a:schemeClr val="accent3">
                <a:lumMod val="20000"/>
                <a:lumOff val="80000"/>
              </a:schemeClr>
            </a:gs>
          </a:gsLst>
          <a:lin ang="2700000" scaled="1"/>
        </a:gradFill>
        <a:effectLst/>
      </p:bgPr>
    </p:bg>
    <p:spTree>
      <p:nvGrpSpPr>
        <p:cNvPr id="1" name=""/>
        <p:cNvGrpSpPr/>
        <p:nvPr/>
      </p:nvGrpSpPr>
      <p:grpSpPr>
        <a:xfrm>
          <a:off x="0" y="0"/>
          <a:ext cx="0" cy="0"/>
          <a:chOff x="0" y="0"/>
          <a:chExt cx="0" cy="0"/>
        </a:xfrm>
      </p:grpSpPr>
      <p:sp>
        <p:nvSpPr>
          <p:cNvPr id="9" name="矩形 8"/>
          <p:cNvSpPr/>
          <p:nvPr/>
        </p:nvSpPr>
        <p:spPr>
          <a:xfrm>
            <a:off x="-1" y="0"/>
            <a:ext cx="5343525" cy="6858000"/>
          </a:xfrm>
          <a:prstGeom prst="rect">
            <a:avLst/>
          </a:prstGeom>
          <a:gradFill>
            <a:gsLst>
              <a:gs pos="0">
                <a:schemeClr val="accent2">
                  <a:lumMod val="20000"/>
                  <a:lumOff val="8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pPr/>
              <a:t>‹#›</a:t>
            </a:fld>
            <a:endParaRPr lang="en-US"/>
          </a:p>
        </p:txBody>
      </p:sp>
      <p:sp>
        <p:nvSpPr>
          <p:cNvPr id="11" name="图文框 10"/>
          <p:cNvSpPr/>
          <p:nvPr/>
        </p:nvSpPr>
        <p:spPr>
          <a:xfrm flipH="1">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slideLayout" Target="../slideLayouts/slideLayout5.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image" Target="../media/image15.png"/></Relationships>
</file>

<file path=ppt/slides/_rels/slide18.xml.rels><?xml version="1.0" encoding="UTF-8" standalone="yes"?>
<Relationships xmlns="http://schemas.openxmlformats.org/package/2006/relationships"><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tags" Target="../tags/tag54.xml"/><Relationship Id="rId3" Type="http://schemas.openxmlformats.org/officeDocument/2006/relationships/tags" Target="../tags/tag31.xml"/><Relationship Id="rId21" Type="http://schemas.openxmlformats.org/officeDocument/2006/relationships/tags" Target="../tags/tag49.xml"/><Relationship Id="rId34" Type="http://schemas.openxmlformats.org/officeDocument/2006/relationships/image" Target="../media/image19.png"/><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33" Type="http://schemas.openxmlformats.org/officeDocument/2006/relationships/image" Target="../media/image18.png"/><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tags" Target="../tags/tag48.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tags" Target="../tags/tag52.xml"/><Relationship Id="rId32" Type="http://schemas.openxmlformats.org/officeDocument/2006/relationships/image" Target="../media/image17.png"/><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slideLayout" Target="../slideLayouts/slideLayout5.xml"/><Relationship Id="rId10" Type="http://schemas.openxmlformats.org/officeDocument/2006/relationships/tags" Target="../tags/tag38.xml"/><Relationship Id="rId19" Type="http://schemas.openxmlformats.org/officeDocument/2006/relationships/tags" Target="../tags/tag47.xml"/><Relationship Id="rId31" Type="http://schemas.openxmlformats.org/officeDocument/2006/relationships/image" Target="../media/image16.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tags" Target="../tags/tag55.xml"/><Relationship Id="rId30" Type="http://schemas.openxmlformats.org/officeDocument/2006/relationships/image" Target="../media/image15.png"/><Relationship Id="rId8" Type="http://schemas.openxmlformats.org/officeDocument/2006/relationships/tags" Target="../tags/tag3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opendatalab.com/omniobject3d/OmniObject3D-New" TargetMode="External"/></Relationships>
</file>

<file path=ppt/slides/_rels/slide20.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a:xfrm>
            <a:off x="503357" y="1509092"/>
            <a:ext cx="6742269" cy="2571362"/>
          </a:xfrm>
        </p:spPr>
        <p:txBody>
          <a:bodyPr>
            <a:normAutofit fontScale="90000"/>
          </a:bodyPr>
          <a:lstStyle/>
          <a:p>
            <a:r>
              <a:rPr lang="zh-CN" altLang="en-US" dirty="0"/>
              <a:t>深度学习</a:t>
            </a:r>
            <a:br>
              <a:rPr lang="en-US" altLang="zh-CN" dirty="0"/>
            </a:br>
            <a:r>
              <a:rPr lang="en-US" altLang="zh-CN" sz="3600" dirty="0"/>
              <a:t>——</a:t>
            </a:r>
            <a:r>
              <a:rPr lang="zh-CN" altLang="en-US" sz="3600" dirty="0"/>
              <a:t>与课上相似的、</a:t>
            </a:r>
            <a:br>
              <a:rPr lang="en-US" altLang="zh-CN" sz="3600" dirty="0"/>
            </a:br>
            <a:r>
              <a:rPr lang="zh-CN" altLang="en-US" sz="3600" dirty="0"/>
              <a:t>使用</a:t>
            </a:r>
            <a:r>
              <a:rPr lang="en-US" altLang="zh-CN" sz="3600" dirty="0"/>
              <a:t>Faster-R CNN</a:t>
            </a:r>
            <a:r>
              <a:rPr lang="zh-CN" altLang="en-US" sz="3600" dirty="0"/>
              <a:t>的汽车外观识别</a:t>
            </a:r>
            <a:endParaRPr lang="en-US" dirty="0"/>
          </a:p>
        </p:txBody>
      </p:sp>
      <p:sp>
        <p:nvSpPr>
          <p:cNvPr id="4" name="文本占位符 3"/>
          <p:cNvSpPr>
            <a:spLocks noGrp="1"/>
          </p:cNvSpPr>
          <p:nvPr>
            <p:ph type="body" sz="quarter" idx="13" hasCustomPrompt="1"/>
          </p:nvPr>
        </p:nvSpPr>
        <p:spPr>
          <a:xfrm>
            <a:off x="660400" y="5857101"/>
            <a:ext cx="5505829" cy="1000899"/>
          </a:xfrm>
        </p:spPr>
        <p:txBody>
          <a:bodyPr>
            <a:normAutofit/>
          </a:bodyPr>
          <a:lstStyle/>
          <a:p>
            <a:r>
              <a:rPr lang="zh-CN" altLang="en-US" dirty="0"/>
              <a:t>汇报人：孙嘉炜</a:t>
            </a:r>
            <a:endParaRPr lang="en-US" altLang="zh-CN" dirty="0"/>
          </a:p>
          <a:p>
            <a:r>
              <a:rPr lang="zh-CN" altLang="en-US" dirty="0"/>
              <a:t>机械工程与力学学院</a:t>
            </a:r>
            <a:endParaRPr lang="en-US" dirty="0"/>
          </a:p>
        </p:txBody>
      </p:sp>
      <p:sp>
        <p:nvSpPr>
          <p:cNvPr id="7" name="文本占位符 6"/>
          <p:cNvSpPr>
            <a:spLocks noGrp="1"/>
          </p:cNvSpPr>
          <p:nvPr>
            <p:ph type="body" sz="quarter" idx="14" hasCustomPrompt="1"/>
          </p:nvPr>
        </p:nvSpPr>
        <p:spPr>
          <a:xfrm>
            <a:off x="660400" y="5486256"/>
            <a:ext cx="5505829" cy="276999"/>
          </a:xfrm>
        </p:spPr>
        <p:txBody>
          <a:bodyPr/>
          <a:lstStyle/>
          <a:p>
            <a:r>
              <a:rPr lang="zh-CN" altLang="en-US" dirty="0"/>
              <a:t>主要内容相关：深度学习</a:t>
            </a:r>
            <a:r>
              <a:rPr lang="en-US" altLang="zh-CN" dirty="0"/>
              <a:t>&amp;</a:t>
            </a:r>
            <a:r>
              <a:rPr lang="zh-CN" altLang="en-US" dirty="0"/>
              <a:t>计算机视觉库</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F64C2C4-CC4B-497C-6E5D-CBB958EFE022}"/>
              </a:ext>
            </a:extLst>
          </p:cNvPr>
          <p:cNvGrpSpPr/>
          <p:nvPr/>
        </p:nvGrpSpPr>
        <p:grpSpPr>
          <a:xfrm>
            <a:off x="660400" y="1130300"/>
            <a:ext cx="10858500" cy="5948789"/>
            <a:chOff x="660400" y="1130300"/>
            <a:chExt cx="10858500" cy="5948789"/>
          </a:xfrm>
        </p:grpSpPr>
        <p:sp>
          <p:nvSpPr>
            <p:cNvPr id="4" name="空心弧 3">
              <a:extLst>
                <a:ext uri="{FF2B5EF4-FFF2-40B4-BE49-F238E27FC236}">
                  <a16:creationId xmlns:a16="http://schemas.microsoft.com/office/drawing/2014/main" id="{D22EF82F-DE76-A9D3-F3A8-9DEDCB228E8D}"/>
                </a:ext>
              </a:extLst>
            </p:cNvPr>
            <p:cNvSpPr/>
            <p:nvPr/>
          </p:nvSpPr>
          <p:spPr>
            <a:xfrm>
              <a:off x="1365250" y="5155039"/>
              <a:ext cx="9461500" cy="1924050"/>
            </a:xfrm>
            <a:prstGeom prst="blockArc">
              <a:avLst>
                <a:gd name="adj1" fmla="val 11078128"/>
                <a:gd name="adj2" fmla="val 21348255"/>
                <a:gd name="adj3" fmla="val 5998"/>
              </a:avLst>
            </a:prstGeom>
            <a:solidFill>
              <a:schemeClr val="accent1">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组合 4">
              <a:extLst>
                <a:ext uri="{FF2B5EF4-FFF2-40B4-BE49-F238E27FC236}">
                  <a16:creationId xmlns:a16="http://schemas.microsoft.com/office/drawing/2014/main" id="{DEC6E98E-E1C0-A1AA-4EC9-A89CE4706ABD}"/>
                </a:ext>
              </a:extLst>
            </p:cNvPr>
            <p:cNvGrpSpPr/>
            <p:nvPr/>
          </p:nvGrpSpPr>
          <p:grpSpPr>
            <a:xfrm>
              <a:off x="759998" y="3316341"/>
              <a:ext cx="2009775" cy="2765324"/>
              <a:chOff x="759998" y="3316341"/>
              <a:chExt cx="2009775" cy="2765324"/>
            </a:xfrm>
          </p:grpSpPr>
          <p:sp>
            <p:nvSpPr>
              <p:cNvPr id="32" name="椭圆 31">
                <a:extLst>
                  <a:ext uri="{FF2B5EF4-FFF2-40B4-BE49-F238E27FC236}">
                    <a16:creationId xmlns:a16="http://schemas.microsoft.com/office/drawing/2014/main" id="{8A88DA85-E43C-DBBB-F022-F9E9A621D1C2}"/>
                  </a:ext>
                </a:extLst>
              </p:cNvPr>
              <p:cNvSpPr/>
              <p:nvPr/>
            </p:nvSpPr>
            <p:spPr>
              <a:xfrm>
                <a:off x="1421793" y="5581975"/>
                <a:ext cx="499690" cy="499690"/>
              </a:xfrm>
              <a:prstGeom prst="ellipse">
                <a:avLst/>
              </a:prstGeom>
              <a:solidFill>
                <a:schemeClr val="accent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任意多边形: 形状 32">
                <a:extLst>
                  <a:ext uri="{FF2B5EF4-FFF2-40B4-BE49-F238E27FC236}">
                    <a16:creationId xmlns:a16="http://schemas.microsoft.com/office/drawing/2014/main" id="{AE14EBF6-2342-6400-5836-AC170DBA780E}"/>
                  </a:ext>
                </a:extLst>
              </p:cNvPr>
              <p:cNvSpPr/>
              <p:nvPr/>
            </p:nvSpPr>
            <p:spPr bwMode="auto">
              <a:xfrm>
                <a:off x="1570005" y="5737841"/>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文本框 34">
                <a:extLst>
                  <a:ext uri="{FF2B5EF4-FFF2-40B4-BE49-F238E27FC236}">
                    <a16:creationId xmlns:a16="http://schemas.microsoft.com/office/drawing/2014/main" id="{AA4A97BB-2276-8068-238D-4E94F8D19EC2}"/>
                  </a:ext>
                </a:extLst>
              </p:cNvPr>
              <p:cNvSpPr txBox="1"/>
              <p:nvPr/>
            </p:nvSpPr>
            <p:spPr bwMode="auto">
              <a:xfrm>
                <a:off x="759998" y="3316341"/>
                <a:ext cx="200977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fontScale="92500"/>
              </a:bodyPr>
              <a:lstStyle/>
              <a:p>
                <a:pPr algn="ctr" eaLnBrk="1" hangingPunct="1">
                  <a:spcBef>
                    <a:spcPct val="0"/>
                  </a:spcBef>
                  <a:buFontTx/>
                  <a:buNone/>
                </a:pPr>
                <a:r>
                  <a:rPr lang="en-US" altLang="zh-CN" b="1" dirty="0"/>
                  <a:t>Haiku</a:t>
                </a:r>
                <a:r>
                  <a:rPr lang="zh-CN" altLang="en-US" b="1" dirty="0"/>
                  <a:t>（</a:t>
                </a:r>
                <a:r>
                  <a:rPr lang="en-US" altLang="zh-CN" b="1" dirty="0"/>
                  <a:t>dm-haiku</a:t>
                </a:r>
                <a:r>
                  <a:rPr lang="zh-CN" altLang="en-US" b="1" dirty="0"/>
                  <a:t>）</a:t>
                </a:r>
                <a:endParaRPr lang="en-US" dirty="0"/>
              </a:p>
            </p:txBody>
          </p:sp>
        </p:grpSp>
        <p:grpSp>
          <p:nvGrpSpPr>
            <p:cNvPr id="6" name="组合 5">
              <a:extLst>
                <a:ext uri="{FF2B5EF4-FFF2-40B4-BE49-F238E27FC236}">
                  <a16:creationId xmlns:a16="http://schemas.microsoft.com/office/drawing/2014/main" id="{F5DE5CA4-072F-8003-B229-CF7BE531FE7A}"/>
                </a:ext>
              </a:extLst>
            </p:cNvPr>
            <p:cNvGrpSpPr/>
            <p:nvPr/>
          </p:nvGrpSpPr>
          <p:grpSpPr>
            <a:xfrm>
              <a:off x="2826115" y="2754674"/>
              <a:ext cx="1999762" cy="2873257"/>
              <a:chOff x="2826115" y="2754674"/>
              <a:chExt cx="1999762" cy="2873257"/>
            </a:xfrm>
          </p:grpSpPr>
          <p:sp>
            <p:nvSpPr>
              <p:cNvPr id="28" name="椭圆 27">
                <a:extLst>
                  <a:ext uri="{FF2B5EF4-FFF2-40B4-BE49-F238E27FC236}">
                    <a16:creationId xmlns:a16="http://schemas.microsoft.com/office/drawing/2014/main" id="{496C9427-AF98-8A68-F32B-5AE77458C89E}"/>
                  </a:ext>
                </a:extLst>
              </p:cNvPr>
              <p:cNvSpPr/>
              <p:nvPr/>
            </p:nvSpPr>
            <p:spPr>
              <a:xfrm>
                <a:off x="3566261" y="5128241"/>
                <a:ext cx="499690" cy="499690"/>
              </a:xfrm>
              <a:prstGeom prst="ellipse">
                <a:avLst/>
              </a:prstGeom>
              <a:solidFill>
                <a:schemeClr val="accent2"/>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任意多边形: 形状 28">
                <a:extLst>
                  <a:ext uri="{FF2B5EF4-FFF2-40B4-BE49-F238E27FC236}">
                    <a16:creationId xmlns:a16="http://schemas.microsoft.com/office/drawing/2014/main" id="{4C8C35FC-BEC9-57B4-83A6-9403011C6473}"/>
                  </a:ext>
                </a:extLst>
              </p:cNvPr>
              <p:cNvSpPr/>
              <p:nvPr/>
            </p:nvSpPr>
            <p:spPr bwMode="auto">
              <a:xfrm>
                <a:off x="3714473" y="5284107"/>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文本框 30">
                <a:extLst>
                  <a:ext uri="{FF2B5EF4-FFF2-40B4-BE49-F238E27FC236}">
                    <a16:creationId xmlns:a16="http://schemas.microsoft.com/office/drawing/2014/main" id="{D8CDA811-CD6B-14EE-22DE-10DBDC09C267}"/>
                  </a:ext>
                </a:extLst>
              </p:cNvPr>
              <p:cNvSpPr txBox="1"/>
              <p:nvPr/>
            </p:nvSpPr>
            <p:spPr bwMode="auto">
              <a:xfrm>
                <a:off x="2826115" y="2754674"/>
                <a:ext cx="1999762" cy="67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eaLnBrk="1" hangingPunct="1">
                  <a:spcBef>
                    <a:spcPct val="0"/>
                  </a:spcBef>
                  <a:buFontTx/>
                  <a:buNone/>
                </a:pPr>
                <a:r>
                  <a:rPr lang="en-US" b="1" dirty="0"/>
                  <a:t>Matplotlib</a:t>
                </a:r>
              </a:p>
              <a:p>
                <a:pPr algn="ctr" eaLnBrk="1" hangingPunct="1">
                  <a:spcBef>
                    <a:spcPct val="0"/>
                  </a:spcBef>
                  <a:buFontTx/>
                  <a:buNone/>
                </a:pPr>
                <a:r>
                  <a:rPr lang="zh-CN" altLang="en-US" b="1" dirty="0"/>
                  <a:t>（</a:t>
                </a:r>
                <a:r>
                  <a:rPr lang="zh-CN" altLang="en-US" dirty="0"/>
                  <a:t>都要用的</a:t>
                </a:r>
                <a:r>
                  <a:rPr lang="zh-CN" altLang="en-US" b="1" dirty="0"/>
                  <a:t>）</a:t>
                </a:r>
                <a:endParaRPr lang="en-US" dirty="0"/>
              </a:p>
            </p:txBody>
          </p:sp>
        </p:grpSp>
        <p:grpSp>
          <p:nvGrpSpPr>
            <p:cNvPr id="7" name="组合 6">
              <a:extLst>
                <a:ext uri="{FF2B5EF4-FFF2-40B4-BE49-F238E27FC236}">
                  <a16:creationId xmlns:a16="http://schemas.microsoft.com/office/drawing/2014/main" id="{C90F2FFF-0703-2AAB-16B5-394F06A409DF}"/>
                </a:ext>
              </a:extLst>
            </p:cNvPr>
            <p:cNvGrpSpPr/>
            <p:nvPr/>
          </p:nvGrpSpPr>
          <p:grpSpPr>
            <a:xfrm>
              <a:off x="5098968" y="1976052"/>
              <a:ext cx="1999762" cy="3521995"/>
              <a:chOff x="5098968" y="1976052"/>
              <a:chExt cx="1999762" cy="3521995"/>
            </a:xfrm>
          </p:grpSpPr>
          <p:sp>
            <p:nvSpPr>
              <p:cNvPr id="24" name="椭圆 23">
                <a:extLst>
                  <a:ext uri="{FF2B5EF4-FFF2-40B4-BE49-F238E27FC236}">
                    <a16:creationId xmlns:a16="http://schemas.microsoft.com/office/drawing/2014/main" id="{AB977B5B-63F0-CE27-7D16-5D939ECFA9F1}"/>
                  </a:ext>
                </a:extLst>
              </p:cNvPr>
              <p:cNvSpPr/>
              <p:nvPr/>
            </p:nvSpPr>
            <p:spPr>
              <a:xfrm>
                <a:off x="5846155" y="4998357"/>
                <a:ext cx="499690" cy="499690"/>
              </a:xfrm>
              <a:prstGeom prst="ellipse">
                <a:avLst/>
              </a:prstGeom>
              <a:solidFill>
                <a:schemeClr val="accent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任意多边形: 形状 24">
                <a:extLst>
                  <a:ext uri="{FF2B5EF4-FFF2-40B4-BE49-F238E27FC236}">
                    <a16:creationId xmlns:a16="http://schemas.microsoft.com/office/drawing/2014/main" id="{C7191D36-831F-AC97-2599-264912DFBFB4}"/>
                  </a:ext>
                </a:extLst>
              </p:cNvPr>
              <p:cNvSpPr/>
              <p:nvPr/>
            </p:nvSpPr>
            <p:spPr bwMode="auto">
              <a:xfrm>
                <a:off x="5994367" y="5154223"/>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矩形 25">
                <a:extLst>
                  <a:ext uri="{FF2B5EF4-FFF2-40B4-BE49-F238E27FC236}">
                    <a16:creationId xmlns:a16="http://schemas.microsoft.com/office/drawing/2014/main" id="{3BCD6750-190F-D5DC-81BF-FB55E1E8BFCE}"/>
                  </a:ext>
                </a:extLst>
              </p:cNvPr>
              <p:cNvSpPr/>
              <p:nvPr/>
            </p:nvSpPr>
            <p:spPr bwMode="auto">
              <a:xfrm>
                <a:off x="5098968" y="2363649"/>
                <a:ext cx="1999762" cy="713699"/>
              </a:xfrm>
              <a:prstGeom prst="rect">
                <a:avLst/>
              </a:prstGeom>
              <a:noFill/>
              <a:ln>
                <a:noFill/>
              </a:ln>
            </p:spPr>
            <p:txBody>
              <a:bodyPr wrap="square" lIns="91440" tIns="45720" rIns="91440" bIns="45720" anchor="t" anchorCtr="1">
                <a:normAutofit/>
              </a:bodyPr>
              <a:lstStyle/>
              <a:p>
                <a:pPr algn="ctr">
                  <a:lnSpc>
                    <a:spcPct val="120000"/>
                  </a:lnSpc>
                </a:pPr>
                <a:r>
                  <a:rPr lang="zh-CN" altLang="en-US" sz="1200" dirty="0"/>
                  <a:t>最基本的深度学习库</a:t>
                </a:r>
                <a:endParaRPr lang="en-US" altLang="zh-CN" sz="1200" dirty="0"/>
              </a:p>
              <a:p>
                <a:pPr algn="ctr">
                  <a:lnSpc>
                    <a:spcPct val="120000"/>
                  </a:lnSpc>
                </a:pPr>
                <a:r>
                  <a:rPr lang="zh-CN" altLang="en-US" sz="1200" dirty="0"/>
                  <a:t>初始选择</a:t>
                </a:r>
                <a:endParaRPr lang="en-US" dirty="0"/>
              </a:p>
            </p:txBody>
          </p:sp>
          <p:sp>
            <p:nvSpPr>
              <p:cNvPr id="27" name="文本框 26">
                <a:extLst>
                  <a:ext uri="{FF2B5EF4-FFF2-40B4-BE49-F238E27FC236}">
                    <a16:creationId xmlns:a16="http://schemas.microsoft.com/office/drawing/2014/main" id="{790EA2ED-8350-9F8D-3EDF-0A0A637343D8}"/>
                  </a:ext>
                </a:extLst>
              </p:cNvPr>
              <p:cNvSpPr txBox="1"/>
              <p:nvPr/>
            </p:nvSpPr>
            <p:spPr bwMode="auto">
              <a:xfrm>
                <a:off x="5098968" y="1976052"/>
                <a:ext cx="199976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eaLnBrk="1" hangingPunct="1">
                  <a:spcBef>
                    <a:spcPct val="0"/>
                  </a:spcBef>
                  <a:buFontTx/>
                  <a:buNone/>
                </a:pPr>
                <a:r>
                  <a:rPr lang="en-US" altLang="zh-CN" b="1" dirty="0" err="1"/>
                  <a:t>Pytorch</a:t>
                </a:r>
                <a:endParaRPr lang="en-US" dirty="0"/>
              </a:p>
            </p:txBody>
          </p:sp>
        </p:grpSp>
        <p:grpSp>
          <p:nvGrpSpPr>
            <p:cNvPr id="8" name="组合 7">
              <a:extLst>
                <a:ext uri="{FF2B5EF4-FFF2-40B4-BE49-F238E27FC236}">
                  <a16:creationId xmlns:a16="http://schemas.microsoft.com/office/drawing/2014/main" id="{B280D69A-562F-41F7-DCB4-376CEBD4B1FA}"/>
                </a:ext>
              </a:extLst>
            </p:cNvPr>
            <p:cNvGrpSpPr/>
            <p:nvPr/>
          </p:nvGrpSpPr>
          <p:grpSpPr>
            <a:xfrm>
              <a:off x="7371821" y="2754674"/>
              <a:ext cx="1999762" cy="2873257"/>
              <a:chOff x="7371821" y="2754674"/>
              <a:chExt cx="1999762" cy="2873257"/>
            </a:xfrm>
          </p:grpSpPr>
          <p:sp>
            <p:nvSpPr>
              <p:cNvPr id="20" name="椭圆 19">
                <a:extLst>
                  <a:ext uri="{FF2B5EF4-FFF2-40B4-BE49-F238E27FC236}">
                    <a16:creationId xmlns:a16="http://schemas.microsoft.com/office/drawing/2014/main" id="{4952CB30-70D4-C844-FDC7-6629461EECDA}"/>
                  </a:ext>
                </a:extLst>
              </p:cNvPr>
              <p:cNvSpPr/>
              <p:nvPr/>
            </p:nvSpPr>
            <p:spPr>
              <a:xfrm>
                <a:off x="8126050" y="5128241"/>
                <a:ext cx="499690" cy="499690"/>
              </a:xfrm>
              <a:prstGeom prst="ellipse">
                <a:avLst/>
              </a:prstGeom>
              <a:solidFill>
                <a:schemeClr val="accent2"/>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任意多边形: 形状 20">
                <a:extLst>
                  <a:ext uri="{FF2B5EF4-FFF2-40B4-BE49-F238E27FC236}">
                    <a16:creationId xmlns:a16="http://schemas.microsoft.com/office/drawing/2014/main" id="{02E82342-4156-D384-0543-2A8AC6F6E7BC}"/>
                  </a:ext>
                </a:extLst>
              </p:cNvPr>
              <p:cNvSpPr/>
              <p:nvPr/>
            </p:nvSpPr>
            <p:spPr bwMode="auto">
              <a:xfrm>
                <a:off x="8274262" y="5284107"/>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文本框 22">
                <a:extLst>
                  <a:ext uri="{FF2B5EF4-FFF2-40B4-BE49-F238E27FC236}">
                    <a16:creationId xmlns:a16="http://schemas.microsoft.com/office/drawing/2014/main" id="{6E439782-3F79-7083-77D8-26869C4C0660}"/>
                  </a:ext>
                </a:extLst>
              </p:cNvPr>
              <p:cNvSpPr txBox="1"/>
              <p:nvPr/>
            </p:nvSpPr>
            <p:spPr bwMode="auto">
              <a:xfrm>
                <a:off x="7371821" y="2754674"/>
                <a:ext cx="199976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eaLnBrk="1" hangingPunct="1">
                  <a:spcBef>
                    <a:spcPct val="0"/>
                  </a:spcBef>
                  <a:buFontTx/>
                  <a:buNone/>
                </a:pPr>
                <a:r>
                  <a:rPr lang="en-US" altLang="zh-CN" b="1" dirty="0"/>
                  <a:t>JAX</a:t>
                </a:r>
                <a:endParaRPr lang="en-US" dirty="0"/>
              </a:p>
            </p:txBody>
          </p:sp>
        </p:grpSp>
        <p:grpSp>
          <p:nvGrpSpPr>
            <p:cNvPr id="9" name="组合 8">
              <a:extLst>
                <a:ext uri="{FF2B5EF4-FFF2-40B4-BE49-F238E27FC236}">
                  <a16:creationId xmlns:a16="http://schemas.microsoft.com/office/drawing/2014/main" id="{D7697433-BA41-FE59-C463-275E0E722973}"/>
                </a:ext>
              </a:extLst>
            </p:cNvPr>
            <p:cNvGrpSpPr/>
            <p:nvPr/>
          </p:nvGrpSpPr>
          <p:grpSpPr>
            <a:xfrm>
              <a:off x="9523170" y="3299382"/>
              <a:ext cx="1995730" cy="2782283"/>
              <a:chOff x="9523170" y="3299382"/>
              <a:chExt cx="1995730" cy="2782283"/>
            </a:xfrm>
          </p:grpSpPr>
          <p:sp>
            <p:nvSpPr>
              <p:cNvPr id="16" name="椭圆 15">
                <a:extLst>
                  <a:ext uri="{FF2B5EF4-FFF2-40B4-BE49-F238E27FC236}">
                    <a16:creationId xmlns:a16="http://schemas.microsoft.com/office/drawing/2014/main" id="{E2B9577C-D5F5-727E-3D92-6A0B432A55A7}"/>
                  </a:ext>
                </a:extLst>
              </p:cNvPr>
              <p:cNvSpPr/>
              <p:nvPr/>
            </p:nvSpPr>
            <p:spPr>
              <a:xfrm>
                <a:off x="10270518" y="5581975"/>
                <a:ext cx="499690" cy="499690"/>
              </a:xfrm>
              <a:prstGeom prst="ellipse">
                <a:avLst/>
              </a:prstGeom>
              <a:solidFill>
                <a:schemeClr val="accent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任意多边形: 形状 16">
                <a:extLst>
                  <a:ext uri="{FF2B5EF4-FFF2-40B4-BE49-F238E27FC236}">
                    <a16:creationId xmlns:a16="http://schemas.microsoft.com/office/drawing/2014/main" id="{B8C61123-9329-B051-2B2A-A6CECCCFF551}"/>
                  </a:ext>
                </a:extLst>
              </p:cNvPr>
              <p:cNvSpPr/>
              <p:nvPr/>
            </p:nvSpPr>
            <p:spPr bwMode="auto">
              <a:xfrm>
                <a:off x="10418730" y="5737841"/>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文本框 18">
                <a:extLst>
                  <a:ext uri="{FF2B5EF4-FFF2-40B4-BE49-F238E27FC236}">
                    <a16:creationId xmlns:a16="http://schemas.microsoft.com/office/drawing/2014/main" id="{108D3681-E725-ED50-27C8-F839ECCD66E0}"/>
                  </a:ext>
                </a:extLst>
              </p:cNvPr>
              <p:cNvSpPr txBox="1"/>
              <p:nvPr/>
            </p:nvSpPr>
            <p:spPr bwMode="auto">
              <a:xfrm>
                <a:off x="9523170" y="3299382"/>
                <a:ext cx="199573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a:spcBef>
                    <a:spcPct val="0"/>
                  </a:spcBef>
                </a:pPr>
                <a:r>
                  <a:rPr lang="en-US" altLang="zh-CN" b="1" dirty="0" err="1"/>
                  <a:t>optax</a:t>
                </a:r>
                <a:endParaRPr lang="en-US" b="1" dirty="0"/>
              </a:p>
            </p:txBody>
          </p:sp>
        </p:grpSp>
        <p:cxnSp>
          <p:nvCxnSpPr>
            <p:cNvPr id="10" name="直接连接符 9">
              <a:extLst>
                <a:ext uri="{FF2B5EF4-FFF2-40B4-BE49-F238E27FC236}">
                  <a16:creationId xmlns:a16="http://schemas.microsoft.com/office/drawing/2014/main" id="{8FD5D44D-19E2-FE2F-8CF0-E71B62CCA690}"/>
                </a:ext>
              </a:extLst>
            </p:cNvPr>
            <p:cNvCxnSpPr>
              <a:cxnSpLocks/>
              <a:stCxn id="32" idx="0"/>
            </p:cNvCxnSpPr>
            <p:nvPr/>
          </p:nvCxnSpPr>
          <p:spPr>
            <a:xfrm flipH="1" flipV="1">
              <a:off x="1665288" y="4553168"/>
              <a:ext cx="6350" cy="1028807"/>
            </a:xfrm>
            <a:prstGeom prst="line">
              <a:avLst/>
            </a:prstGeom>
            <a:ln w="12700" cap="rnd">
              <a:solidFill>
                <a:schemeClr val="accent1">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A4F2CD5-1A45-48D0-D5A9-882BAB63735D}"/>
                </a:ext>
              </a:extLst>
            </p:cNvPr>
            <p:cNvCxnSpPr>
              <a:cxnSpLocks/>
              <a:stCxn id="28" idx="0"/>
            </p:cNvCxnSpPr>
            <p:nvPr/>
          </p:nvCxnSpPr>
          <p:spPr>
            <a:xfrm flipH="1" flipV="1">
              <a:off x="3814762" y="3815258"/>
              <a:ext cx="1344" cy="1312983"/>
            </a:xfrm>
            <a:prstGeom prst="line">
              <a:avLst/>
            </a:prstGeom>
            <a:ln w="12700" cap="rnd">
              <a:solidFill>
                <a:schemeClr val="accent2">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50BE942-4568-B23A-E651-B358C49CAD6C}"/>
                </a:ext>
              </a:extLst>
            </p:cNvPr>
            <p:cNvCxnSpPr>
              <a:cxnSpLocks/>
              <a:stCxn id="24" idx="0"/>
              <a:endCxn id="26" idx="2"/>
            </p:cNvCxnSpPr>
            <p:nvPr/>
          </p:nvCxnSpPr>
          <p:spPr>
            <a:xfrm flipV="1">
              <a:off x="6096000" y="3077348"/>
              <a:ext cx="2849" cy="1921009"/>
            </a:xfrm>
            <a:prstGeom prst="line">
              <a:avLst/>
            </a:prstGeom>
            <a:ln w="12700" cap="rnd">
              <a:solidFill>
                <a:schemeClr val="accent1">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4B5C44B-ED72-7816-262E-A599CE3E9BFF}"/>
                </a:ext>
              </a:extLst>
            </p:cNvPr>
            <p:cNvCxnSpPr>
              <a:cxnSpLocks/>
              <a:stCxn id="20" idx="0"/>
            </p:cNvCxnSpPr>
            <p:nvPr/>
          </p:nvCxnSpPr>
          <p:spPr>
            <a:xfrm flipH="1" flipV="1">
              <a:off x="8374551" y="3815258"/>
              <a:ext cx="1344" cy="1312983"/>
            </a:xfrm>
            <a:prstGeom prst="line">
              <a:avLst/>
            </a:prstGeom>
            <a:ln w="12700" cap="rnd">
              <a:solidFill>
                <a:schemeClr val="accent2">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AC0A996-4CD0-B8DD-3092-373DDB71EA89}"/>
                </a:ext>
              </a:extLst>
            </p:cNvPr>
            <p:cNvCxnSpPr>
              <a:cxnSpLocks/>
              <a:stCxn id="16" idx="0"/>
            </p:cNvCxnSpPr>
            <p:nvPr/>
          </p:nvCxnSpPr>
          <p:spPr>
            <a:xfrm flipH="1" flipV="1">
              <a:off x="10517003" y="4553168"/>
              <a:ext cx="3360" cy="1028807"/>
            </a:xfrm>
            <a:prstGeom prst="line">
              <a:avLst/>
            </a:prstGeom>
            <a:ln w="12700" cap="rnd">
              <a:solidFill>
                <a:schemeClr val="accent1">
                  <a:alpha val="5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3B570B6-0D4E-8AE6-F60A-049DD4C13133}"/>
                </a:ext>
              </a:extLst>
            </p:cNvPr>
            <p:cNvSpPr txBox="1"/>
            <p:nvPr/>
          </p:nvSpPr>
          <p:spPr>
            <a:xfrm>
              <a:off x="660400" y="1130300"/>
              <a:ext cx="10858500" cy="764588"/>
            </a:xfrm>
            <a:prstGeom prst="rect">
              <a:avLst/>
            </a:prstGeom>
            <a:noFill/>
          </p:spPr>
          <p:txBody>
            <a:bodyPr vert="horz" wrap="square" rtlCol="0" anchor="t" anchorCtr="1">
              <a:normAutofit/>
            </a:bodyPr>
            <a:lstStyle/>
            <a:p>
              <a:pPr algn="ctr"/>
              <a:endParaRPr lang="zh-CN" altLang="en-US" sz="2400" b="1" dirty="0"/>
            </a:p>
          </p:txBody>
        </p:sp>
      </p:grpSp>
      <p:sp>
        <p:nvSpPr>
          <p:cNvPr id="2" name="标题 1">
            <a:extLst>
              <a:ext uri="{FF2B5EF4-FFF2-40B4-BE49-F238E27FC236}">
                <a16:creationId xmlns:a16="http://schemas.microsoft.com/office/drawing/2014/main" id="{E43911B6-C8E3-F6AE-97A3-458018F4EB3C}"/>
              </a:ext>
            </a:extLst>
          </p:cNvPr>
          <p:cNvSpPr>
            <a:spLocks noGrp="1"/>
          </p:cNvSpPr>
          <p:nvPr>
            <p:ph type="title"/>
          </p:nvPr>
        </p:nvSpPr>
        <p:spPr/>
        <p:txBody>
          <a:bodyPr/>
          <a:lstStyle/>
          <a:p>
            <a:r>
              <a:rPr lang="zh-CN" altLang="en-US" dirty="0"/>
              <a:t>使用到的几个库（后面一些“优化”用的也在这里见个面）</a:t>
            </a:r>
          </a:p>
        </p:txBody>
      </p:sp>
      <p:sp>
        <p:nvSpPr>
          <p:cNvPr id="18" name="矩形 17">
            <a:extLst>
              <a:ext uri="{FF2B5EF4-FFF2-40B4-BE49-F238E27FC236}">
                <a16:creationId xmlns:a16="http://schemas.microsoft.com/office/drawing/2014/main" id="{120D6174-C110-2721-57BE-8499B316C6DE}"/>
              </a:ext>
            </a:extLst>
          </p:cNvPr>
          <p:cNvSpPr/>
          <p:nvPr/>
        </p:nvSpPr>
        <p:spPr bwMode="auto">
          <a:xfrm>
            <a:off x="7378862" y="3167159"/>
            <a:ext cx="1999762" cy="713699"/>
          </a:xfrm>
          <a:prstGeom prst="rect">
            <a:avLst/>
          </a:prstGeom>
          <a:noFill/>
          <a:ln>
            <a:noFill/>
          </a:ln>
        </p:spPr>
        <p:txBody>
          <a:bodyPr wrap="square" lIns="91440" tIns="45720" rIns="91440" bIns="45720" anchor="t" anchorCtr="1">
            <a:normAutofit lnSpcReduction="10000"/>
          </a:bodyPr>
          <a:lstStyle/>
          <a:p>
            <a:pPr algn="ctr">
              <a:lnSpc>
                <a:spcPct val="120000"/>
              </a:lnSpc>
            </a:pPr>
            <a:r>
              <a:rPr lang="zh-CN" altLang="en-US" sz="1200" dirty="0"/>
              <a:t>高性能数值计算库</a:t>
            </a:r>
            <a:endParaRPr lang="en-US" altLang="zh-CN" sz="1200" dirty="0"/>
          </a:p>
          <a:p>
            <a:pPr algn="ctr">
              <a:lnSpc>
                <a:spcPct val="120000"/>
              </a:lnSpc>
            </a:pPr>
            <a:r>
              <a:rPr lang="zh-CN" altLang="en-US" sz="1200" dirty="0"/>
              <a:t>支持可组合的自动微分</a:t>
            </a:r>
            <a:endParaRPr lang="en-US" altLang="zh-CN" sz="1200" dirty="0"/>
          </a:p>
          <a:p>
            <a:pPr algn="ctr">
              <a:lnSpc>
                <a:spcPct val="120000"/>
              </a:lnSpc>
            </a:pPr>
            <a:r>
              <a:rPr lang="zh-CN" altLang="en-US" sz="1200" dirty="0"/>
              <a:t>以及</a:t>
            </a:r>
            <a:r>
              <a:rPr lang="en-US" altLang="zh-CN" sz="1200" dirty="0"/>
              <a:t>XLA</a:t>
            </a:r>
            <a:r>
              <a:rPr lang="zh-CN" altLang="en-US" sz="1200" dirty="0"/>
              <a:t>编译加速</a:t>
            </a:r>
            <a:endParaRPr lang="en-US" dirty="0"/>
          </a:p>
        </p:txBody>
      </p:sp>
      <p:sp>
        <p:nvSpPr>
          <p:cNvPr id="30" name="矩形 29">
            <a:extLst>
              <a:ext uri="{FF2B5EF4-FFF2-40B4-BE49-F238E27FC236}">
                <a16:creationId xmlns:a16="http://schemas.microsoft.com/office/drawing/2014/main" id="{EB07CAEB-64DB-D6AD-8761-A2C4AED79BC2}"/>
              </a:ext>
            </a:extLst>
          </p:cNvPr>
          <p:cNvSpPr/>
          <p:nvPr/>
        </p:nvSpPr>
        <p:spPr bwMode="auto">
          <a:xfrm>
            <a:off x="560503" y="3972579"/>
            <a:ext cx="2248954" cy="713699"/>
          </a:xfrm>
          <a:prstGeom prst="rect">
            <a:avLst/>
          </a:prstGeom>
          <a:noFill/>
          <a:ln>
            <a:noFill/>
          </a:ln>
        </p:spPr>
        <p:txBody>
          <a:bodyPr wrap="square" lIns="91440" tIns="45720" rIns="91440" bIns="45720" anchor="t" anchorCtr="1">
            <a:normAutofit/>
          </a:bodyPr>
          <a:lstStyle/>
          <a:p>
            <a:pPr algn="ctr">
              <a:lnSpc>
                <a:spcPct val="120000"/>
              </a:lnSpc>
            </a:pPr>
            <a:r>
              <a:rPr lang="zh-CN" altLang="en-US" sz="1200" dirty="0"/>
              <a:t>基于</a:t>
            </a:r>
            <a:r>
              <a:rPr lang="en-US" altLang="zh-CN" sz="1200" dirty="0"/>
              <a:t>JAX</a:t>
            </a:r>
            <a:r>
              <a:rPr lang="zh-CN" altLang="en-US" sz="1200" dirty="0"/>
              <a:t>的轻量级神经网络库</a:t>
            </a:r>
            <a:endParaRPr lang="en-US" dirty="0"/>
          </a:p>
        </p:txBody>
      </p:sp>
      <p:sp>
        <p:nvSpPr>
          <p:cNvPr id="34" name="矩形 33">
            <a:extLst>
              <a:ext uri="{FF2B5EF4-FFF2-40B4-BE49-F238E27FC236}">
                <a16:creationId xmlns:a16="http://schemas.microsoft.com/office/drawing/2014/main" id="{AAC46384-4D28-0FD6-B479-41D77E682A31}"/>
              </a:ext>
            </a:extLst>
          </p:cNvPr>
          <p:cNvSpPr/>
          <p:nvPr/>
        </p:nvSpPr>
        <p:spPr bwMode="auto">
          <a:xfrm>
            <a:off x="9391693" y="3798890"/>
            <a:ext cx="2248954" cy="713699"/>
          </a:xfrm>
          <a:prstGeom prst="rect">
            <a:avLst/>
          </a:prstGeom>
          <a:noFill/>
          <a:ln>
            <a:noFill/>
          </a:ln>
        </p:spPr>
        <p:txBody>
          <a:bodyPr wrap="square" lIns="91440" tIns="45720" rIns="91440" bIns="45720" anchor="t" anchorCtr="1">
            <a:normAutofit/>
          </a:bodyPr>
          <a:lstStyle/>
          <a:p>
            <a:pPr algn="ctr">
              <a:lnSpc>
                <a:spcPct val="120000"/>
              </a:lnSpc>
            </a:pPr>
            <a:r>
              <a:rPr lang="zh-CN" altLang="en-US" sz="1200" dirty="0"/>
              <a:t>面向</a:t>
            </a:r>
            <a:r>
              <a:rPr lang="en-US" altLang="zh-CN" sz="1200" dirty="0"/>
              <a:t>JAX</a:t>
            </a:r>
            <a:r>
              <a:rPr lang="zh-CN" altLang="en-US" sz="1200" dirty="0"/>
              <a:t>的优化库</a:t>
            </a:r>
            <a:endParaRPr lang="en-US" dirty="0"/>
          </a:p>
        </p:txBody>
      </p:sp>
    </p:spTree>
    <p:extLst>
      <p:ext uri="{BB962C8B-B14F-4D97-AF65-F5344CB8AC3E}">
        <p14:creationId xmlns:p14="http://schemas.microsoft.com/office/powerpoint/2010/main" val="2392744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8B3B4961-E1F4-6435-077B-B14E56C2347C}"/>
              </a:ext>
            </a:extLst>
          </p:cNvPr>
          <p:cNvGraphicFramePr>
            <a:graphicFrameLocks noGrp="1"/>
          </p:cNvGraphicFramePr>
          <p:nvPr>
            <p:extLst>
              <p:ext uri="{D42A27DB-BD31-4B8C-83A1-F6EECF244321}">
                <p14:modId xmlns:p14="http://schemas.microsoft.com/office/powerpoint/2010/main" val="2637291202"/>
              </p:ext>
            </p:extLst>
          </p:nvPr>
        </p:nvGraphicFramePr>
        <p:xfrm>
          <a:off x="666750" y="1054679"/>
          <a:ext cx="10858500" cy="4937760"/>
        </p:xfrm>
        <a:graphic>
          <a:graphicData uri="http://schemas.openxmlformats.org/drawingml/2006/table">
            <a:tbl>
              <a:tblPr/>
              <a:tblGrid>
                <a:gridCol w="3619500">
                  <a:extLst>
                    <a:ext uri="{9D8B030D-6E8A-4147-A177-3AD203B41FA5}">
                      <a16:colId xmlns:a16="http://schemas.microsoft.com/office/drawing/2014/main" val="1097143225"/>
                    </a:ext>
                  </a:extLst>
                </a:gridCol>
                <a:gridCol w="3619500">
                  <a:extLst>
                    <a:ext uri="{9D8B030D-6E8A-4147-A177-3AD203B41FA5}">
                      <a16:colId xmlns:a16="http://schemas.microsoft.com/office/drawing/2014/main" val="983047080"/>
                    </a:ext>
                  </a:extLst>
                </a:gridCol>
                <a:gridCol w="3619500">
                  <a:extLst>
                    <a:ext uri="{9D8B030D-6E8A-4147-A177-3AD203B41FA5}">
                      <a16:colId xmlns:a16="http://schemas.microsoft.com/office/drawing/2014/main" val="4076569402"/>
                    </a:ext>
                  </a:extLst>
                </a:gridCol>
              </a:tblGrid>
              <a:tr h="0">
                <a:tc>
                  <a:txBody>
                    <a:bodyPr/>
                    <a:lstStyle/>
                    <a:p>
                      <a:pPr>
                        <a:buNone/>
                      </a:pPr>
                      <a:r>
                        <a:rPr lang="zh-CN" altLang="en-US" b="1">
                          <a:solidFill>
                            <a:srgbClr val="FFFFFF"/>
                          </a:solidFill>
                        </a:rPr>
                        <a:t>维度</a:t>
                      </a:r>
                    </a:p>
                  </a:txBody>
                  <a:tcPr anchor="ctr">
                    <a:lnL>
                      <a:noFill/>
                    </a:lnL>
                    <a:lnR>
                      <a:noFill/>
                    </a:lnR>
                    <a:lnT>
                      <a:solidFill>
                        <a:srgbClr val="A34343"/>
                      </a:solidFill>
                      <a:prstDash val="solid"/>
                    </a:lnT>
                    <a:lnB>
                      <a:solidFill>
                        <a:srgbClr val="A34343"/>
                      </a:solidFill>
                      <a:prstDash val="solid"/>
                    </a:lnB>
                    <a:solidFill>
                      <a:srgbClr val="A34343"/>
                    </a:solidFill>
                  </a:tcPr>
                </a:tc>
                <a:tc>
                  <a:txBody>
                    <a:bodyPr/>
                    <a:lstStyle/>
                    <a:p>
                      <a:pPr>
                        <a:buNone/>
                      </a:pPr>
                      <a:r>
                        <a:rPr lang="en-US" b="1">
                          <a:solidFill>
                            <a:srgbClr val="FFFFFF"/>
                          </a:solidFill>
                        </a:rPr>
                        <a:t>JAX+Haiku+Optax</a:t>
                      </a:r>
                    </a:p>
                  </a:txBody>
                  <a:tcPr anchor="ctr">
                    <a:lnL>
                      <a:noFill/>
                    </a:lnL>
                    <a:lnR>
                      <a:noFill/>
                    </a:lnR>
                    <a:lnT>
                      <a:solidFill>
                        <a:srgbClr val="A34343"/>
                      </a:solidFill>
                      <a:prstDash val="solid"/>
                    </a:lnT>
                    <a:lnB>
                      <a:solidFill>
                        <a:srgbClr val="A34343"/>
                      </a:solidFill>
                      <a:prstDash val="solid"/>
                    </a:lnB>
                    <a:solidFill>
                      <a:srgbClr val="A34343"/>
                    </a:solidFill>
                  </a:tcPr>
                </a:tc>
                <a:tc>
                  <a:txBody>
                    <a:bodyPr/>
                    <a:lstStyle/>
                    <a:p>
                      <a:pPr>
                        <a:buNone/>
                      </a:pPr>
                      <a:r>
                        <a:rPr lang="en-US" b="1">
                          <a:solidFill>
                            <a:srgbClr val="FFFFFF"/>
                          </a:solidFill>
                        </a:rPr>
                        <a:t>PyTorch</a:t>
                      </a:r>
                    </a:p>
                  </a:txBody>
                  <a:tcPr anchor="ctr">
                    <a:lnL>
                      <a:noFill/>
                    </a:lnL>
                    <a:lnR>
                      <a:noFill/>
                    </a:lnR>
                    <a:lnT>
                      <a:solidFill>
                        <a:srgbClr val="A34343"/>
                      </a:solidFill>
                      <a:prstDash val="solid"/>
                    </a:lnT>
                    <a:lnB>
                      <a:solidFill>
                        <a:srgbClr val="A34343"/>
                      </a:solidFill>
                      <a:prstDash val="solid"/>
                    </a:lnB>
                    <a:solidFill>
                      <a:srgbClr val="A34343"/>
                    </a:solidFill>
                  </a:tcPr>
                </a:tc>
                <a:extLst>
                  <a:ext uri="{0D108BD9-81ED-4DB2-BD59-A6C34878D82A}">
                    <a16:rowId xmlns:a16="http://schemas.microsoft.com/office/drawing/2014/main" val="1590742030"/>
                  </a:ext>
                </a:extLst>
              </a:tr>
              <a:tr h="0">
                <a:tc>
                  <a:txBody>
                    <a:bodyPr/>
                    <a:lstStyle/>
                    <a:p>
                      <a:pPr>
                        <a:buNone/>
                      </a:pPr>
                      <a:r>
                        <a:rPr lang="zh-CN" altLang="en-US" b="1" dirty="0">
                          <a:solidFill>
                            <a:srgbClr val="000000"/>
                          </a:solidFill>
                        </a:rPr>
                        <a:t>性能</a:t>
                      </a:r>
                    </a:p>
                  </a:txBody>
                  <a:tcPr anchor="ctr">
                    <a:lnL>
                      <a:noFill/>
                    </a:lnL>
                    <a:lnR>
                      <a:noFill/>
                    </a:lnR>
                    <a:lnT>
                      <a:solidFill>
                        <a:srgbClr val="A34343"/>
                      </a:solidFill>
                      <a:prstDash val="solid"/>
                    </a:lnT>
                    <a:lnB>
                      <a:solidFill>
                        <a:srgbClr val="A34343"/>
                      </a:solidFill>
                      <a:prstDash val="solid"/>
                    </a:lnB>
                    <a:solidFill>
                      <a:srgbClr val="F3D7CA"/>
                    </a:solidFill>
                  </a:tcPr>
                </a:tc>
                <a:tc>
                  <a:txBody>
                    <a:bodyPr/>
                    <a:lstStyle/>
                    <a:p>
                      <a:pPr>
                        <a:buNone/>
                      </a:pPr>
                      <a:r>
                        <a:rPr lang="en-US" altLang="zh-CN">
                          <a:solidFill>
                            <a:srgbClr val="000000"/>
                          </a:solidFill>
                        </a:rPr>
                        <a:t>- JIT </a:t>
                      </a:r>
                      <a:r>
                        <a:rPr lang="zh-CN" altLang="en-US">
                          <a:solidFill>
                            <a:srgbClr val="000000"/>
                          </a:solidFill>
                        </a:rPr>
                        <a:t>编译后可生成高效本地码，批量运算大幅加速 </a:t>
                      </a:r>
                      <a:r>
                        <a:rPr lang="en-US" altLang="zh-CN">
                          <a:solidFill>
                            <a:srgbClr val="000000"/>
                          </a:solidFill>
                        </a:rPr>
                        <a:t>- </a:t>
                      </a:r>
                      <a:r>
                        <a:rPr lang="zh-CN" altLang="en-US">
                          <a:solidFill>
                            <a:srgbClr val="000000"/>
                          </a:solidFill>
                        </a:rPr>
                        <a:t>自动向量化 </a:t>
                      </a:r>
                      <a:r>
                        <a:rPr lang="en-US" altLang="zh-CN">
                          <a:solidFill>
                            <a:srgbClr val="000000"/>
                          </a:solidFill>
                        </a:rPr>
                        <a:t>&amp; XLA </a:t>
                      </a:r>
                      <a:r>
                        <a:rPr lang="zh-CN" altLang="en-US">
                          <a:solidFill>
                            <a:srgbClr val="000000"/>
                          </a:solidFill>
                        </a:rPr>
                        <a:t>优化</a:t>
                      </a:r>
                    </a:p>
                  </a:txBody>
                  <a:tcPr anchor="ctr">
                    <a:lnL>
                      <a:noFill/>
                    </a:lnL>
                    <a:lnR>
                      <a:noFill/>
                    </a:lnR>
                    <a:lnT>
                      <a:solidFill>
                        <a:srgbClr val="A34343"/>
                      </a:solidFill>
                      <a:prstDash val="solid"/>
                    </a:lnT>
                    <a:lnB>
                      <a:solidFill>
                        <a:srgbClr val="A34343"/>
                      </a:solidFill>
                      <a:prstDash val="solid"/>
                    </a:lnB>
                    <a:solidFill>
                      <a:srgbClr val="F5EEE6"/>
                    </a:solidFill>
                  </a:tcPr>
                </a:tc>
                <a:tc>
                  <a:txBody>
                    <a:bodyPr/>
                    <a:lstStyle/>
                    <a:p>
                      <a:pPr>
                        <a:buNone/>
                      </a:pPr>
                      <a:r>
                        <a:rPr lang="en-US" altLang="zh-CN">
                          <a:solidFill>
                            <a:srgbClr val="000000"/>
                          </a:solidFill>
                        </a:rPr>
                        <a:t>- Python + C++ </a:t>
                      </a:r>
                      <a:r>
                        <a:rPr lang="zh-CN" altLang="en-US">
                          <a:solidFill>
                            <a:srgbClr val="000000"/>
                          </a:solidFill>
                        </a:rPr>
                        <a:t>混合实现，原生速度快 </a:t>
                      </a:r>
                      <a:r>
                        <a:rPr lang="en-US" altLang="zh-CN">
                          <a:solidFill>
                            <a:srgbClr val="000000"/>
                          </a:solidFill>
                        </a:rPr>
                        <a:t>- GPU </a:t>
                      </a:r>
                      <a:r>
                        <a:rPr lang="zh-CN" altLang="en-US">
                          <a:solidFill>
                            <a:srgbClr val="000000"/>
                          </a:solidFill>
                        </a:rPr>
                        <a:t>支持成熟稳定</a:t>
                      </a:r>
                    </a:p>
                  </a:txBody>
                  <a:tcPr anchor="ctr">
                    <a:lnL>
                      <a:noFill/>
                    </a:lnL>
                    <a:lnR>
                      <a:noFill/>
                    </a:lnR>
                    <a:lnT>
                      <a:solidFill>
                        <a:srgbClr val="A34343"/>
                      </a:solidFill>
                      <a:prstDash val="solid"/>
                    </a:lnT>
                    <a:lnB>
                      <a:solidFill>
                        <a:srgbClr val="A34343"/>
                      </a:solidFill>
                      <a:prstDash val="solid"/>
                    </a:lnB>
                    <a:solidFill>
                      <a:srgbClr val="F5EEE6"/>
                    </a:solidFill>
                  </a:tcPr>
                </a:tc>
                <a:extLst>
                  <a:ext uri="{0D108BD9-81ED-4DB2-BD59-A6C34878D82A}">
                    <a16:rowId xmlns:a16="http://schemas.microsoft.com/office/drawing/2014/main" val="2539224766"/>
                  </a:ext>
                </a:extLst>
              </a:tr>
              <a:tr h="0">
                <a:tc>
                  <a:txBody>
                    <a:bodyPr/>
                    <a:lstStyle/>
                    <a:p>
                      <a:pPr>
                        <a:buNone/>
                      </a:pPr>
                      <a:r>
                        <a:rPr lang="zh-CN" altLang="en-US" b="1">
                          <a:solidFill>
                            <a:srgbClr val="000000"/>
                          </a:solidFill>
                        </a:rPr>
                        <a:t>易用性</a:t>
                      </a:r>
                    </a:p>
                  </a:txBody>
                  <a:tcPr anchor="ctr">
                    <a:lnL>
                      <a:noFill/>
                    </a:lnL>
                    <a:lnR>
                      <a:noFill/>
                    </a:lnR>
                    <a:lnT>
                      <a:solidFill>
                        <a:srgbClr val="A34343"/>
                      </a:solidFill>
                      <a:prstDash val="solid"/>
                    </a:lnT>
                    <a:lnB>
                      <a:solidFill>
                        <a:srgbClr val="A34343"/>
                      </a:solidFill>
                      <a:prstDash val="solid"/>
                    </a:lnB>
                    <a:solidFill>
                      <a:srgbClr val="F3D7CA"/>
                    </a:solidFill>
                  </a:tcPr>
                </a:tc>
                <a:tc>
                  <a:txBody>
                    <a:bodyPr/>
                    <a:lstStyle/>
                    <a:p>
                      <a:pPr>
                        <a:buNone/>
                      </a:pPr>
                      <a:r>
                        <a:rPr lang="en-US" altLang="zh-CN">
                          <a:solidFill>
                            <a:srgbClr val="000000"/>
                          </a:solidFill>
                        </a:rPr>
                        <a:t>- </a:t>
                      </a:r>
                      <a:r>
                        <a:rPr lang="zh-CN" altLang="en-US">
                          <a:solidFill>
                            <a:srgbClr val="000000"/>
                          </a:solidFill>
                        </a:rPr>
                        <a:t>需要函数式风格、显式管理 </a:t>
                      </a:r>
                      <a:r>
                        <a:rPr lang="en-US" altLang="zh-CN">
                          <a:solidFill>
                            <a:srgbClr val="000000"/>
                          </a:solidFill>
                        </a:rPr>
                        <a:t>params </a:t>
                      </a:r>
                      <a:r>
                        <a:rPr lang="zh-CN" altLang="en-US">
                          <a:solidFill>
                            <a:srgbClr val="000000"/>
                          </a:solidFill>
                        </a:rPr>
                        <a:t>与 </a:t>
                      </a:r>
                      <a:r>
                        <a:rPr lang="en-US" altLang="zh-CN">
                          <a:solidFill>
                            <a:srgbClr val="000000"/>
                          </a:solidFill>
                        </a:rPr>
                        <a:t>opt_state - </a:t>
                      </a:r>
                      <a:r>
                        <a:rPr lang="zh-CN" altLang="en-US">
                          <a:solidFill>
                            <a:srgbClr val="000000"/>
                          </a:solidFill>
                        </a:rPr>
                        <a:t>调试时步调追踪稍复杂</a:t>
                      </a:r>
                    </a:p>
                  </a:txBody>
                  <a:tcPr anchor="ctr">
                    <a:lnL>
                      <a:noFill/>
                    </a:lnL>
                    <a:lnR>
                      <a:noFill/>
                    </a:lnR>
                    <a:lnT>
                      <a:solidFill>
                        <a:srgbClr val="A34343"/>
                      </a:solidFill>
                      <a:prstDash val="solid"/>
                    </a:lnT>
                    <a:lnB>
                      <a:solidFill>
                        <a:srgbClr val="A34343"/>
                      </a:solidFill>
                      <a:prstDash val="solid"/>
                    </a:lnB>
                    <a:solidFill>
                      <a:srgbClr val="FFFFFF"/>
                    </a:solidFill>
                  </a:tcPr>
                </a:tc>
                <a:tc>
                  <a:txBody>
                    <a:bodyPr/>
                    <a:lstStyle/>
                    <a:p>
                      <a:pPr>
                        <a:buNone/>
                      </a:pPr>
                      <a:r>
                        <a:rPr lang="en-US" altLang="zh-CN">
                          <a:solidFill>
                            <a:srgbClr val="000000"/>
                          </a:solidFill>
                        </a:rPr>
                        <a:t>- </a:t>
                      </a:r>
                      <a:r>
                        <a:rPr lang="zh-CN" altLang="en-US">
                          <a:solidFill>
                            <a:srgbClr val="000000"/>
                          </a:solidFill>
                        </a:rPr>
                        <a:t>面向对象，使用直观 </a:t>
                      </a:r>
                      <a:r>
                        <a:rPr lang="en-US" altLang="zh-CN">
                          <a:solidFill>
                            <a:srgbClr val="000000"/>
                          </a:solidFill>
                        </a:rPr>
                        <a:t>- </a:t>
                      </a:r>
                      <a:r>
                        <a:rPr lang="zh-CN" altLang="en-US">
                          <a:solidFill>
                            <a:srgbClr val="000000"/>
                          </a:solidFill>
                        </a:rPr>
                        <a:t>动态图，断点调试、打印张量都很方便</a:t>
                      </a:r>
                    </a:p>
                  </a:txBody>
                  <a:tcPr anchor="ctr">
                    <a:lnL>
                      <a:noFill/>
                    </a:lnL>
                    <a:lnR>
                      <a:noFill/>
                    </a:lnR>
                    <a:lnT>
                      <a:solidFill>
                        <a:srgbClr val="A34343"/>
                      </a:solidFill>
                      <a:prstDash val="solid"/>
                    </a:lnT>
                    <a:lnB>
                      <a:solidFill>
                        <a:srgbClr val="A34343"/>
                      </a:solidFill>
                      <a:prstDash val="solid"/>
                    </a:lnB>
                    <a:solidFill>
                      <a:srgbClr val="FFFFFF"/>
                    </a:solidFill>
                  </a:tcPr>
                </a:tc>
                <a:extLst>
                  <a:ext uri="{0D108BD9-81ED-4DB2-BD59-A6C34878D82A}">
                    <a16:rowId xmlns:a16="http://schemas.microsoft.com/office/drawing/2014/main" val="1791021372"/>
                  </a:ext>
                </a:extLst>
              </a:tr>
              <a:tr h="0">
                <a:tc>
                  <a:txBody>
                    <a:bodyPr/>
                    <a:lstStyle/>
                    <a:p>
                      <a:pPr>
                        <a:buNone/>
                      </a:pPr>
                      <a:r>
                        <a:rPr lang="zh-CN" altLang="en-US" b="1">
                          <a:solidFill>
                            <a:srgbClr val="000000"/>
                          </a:solidFill>
                        </a:rPr>
                        <a:t>灵活性</a:t>
                      </a:r>
                    </a:p>
                  </a:txBody>
                  <a:tcPr anchor="ctr">
                    <a:lnL>
                      <a:noFill/>
                    </a:lnL>
                    <a:lnR>
                      <a:noFill/>
                    </a:lnR>
                    <a:lnT>
                      <a:solidFill>
                        <a:srgbClr val="A34343"/>
                      </a:solidFill>
                      <a:prstDash val="solid"/>
                    </a:lnT>
                    <a:lnB>
                      <a:solidFill>
                        <a:srgbClr val="A34343"/>
                      </a:solidFill>
                      <a:prstDash val="solid"/>
                    </a:lnB>
                    <a:solidFill>
                      <a:srgbClr val="F3D7CA"/>
                    </a:solidFill>
                  </a:tcPr>
                </a:tc>
                <a:tc>
                  <a:txBody>
                    <a:bodyPr/>
                    <a:lstStyle/>
                    <a:p>
                      <a:pPr>
                        <a:buNone/>
                      </a:pPr>
                      <a:r>
                        <a:rPr lang="en-US" altLang="zh-CN">
                          <a:solidFill>
                            <a:srgbClr val="000000"/>
                          </a:solidFill>
                        </a:rPr>
                        <a:t>- </a:t>
                      </a:r>
                      <a:r>
                        <a:rPr lang="zh-CN" altLang="en-US">
                          <a:solidFill>
                            <a:srgbClr val="000000"/>
                          </a:solidFill>
                        </a:rPr>
                        <a:t>与 </a:t>
                      </a:r>
                      <a:r>
                        <a:rPr lang="en-US" altLang="zh-CN">
                          <a:solidFill>
                            <a:srgbClr val="000000"/>
                          </a:solidFill>
                        </a:rPr>
                        <a:t>NumPy API </a:t>
                      </a:r>
                      <a:r>
                        <a:rPr lang="zh-CN" altLang="en-US">
                          <a:solidFill>
                            <a:srgbClr val="000000"/>
                          </a:solidFill>
                        </a:rPr>
                        <a:t>高度一致，可轻松切换 </a:t>
                      </a:r>
                      <a:r>
                        <a:rPr lang="en-US" altLang="zh-CN">
                          <a:solidFill>
                            <a:srgbClr val="000000"/>
                          </a:solidFill>
                        </a:rPr>
                        <a:t>- </a:t>
                      </a:r>
                      <a:r>
                        <a:rPr lang="zh-CN" altLang="en-US">
                          <a:solidFill>
                            <a:srgbClr val="000000"/>
                          </a:solidFill>
                        </a:rPr>
                        <a:t>可用 </a:t>
                      </a:r>
                      <a:r>
                        <a:rPr lang="en-US" altLang="zh-CN">
                          <a:solidFill>
                            <a:srgbClr val="000000"/>
                          </a:solidFill>
                        </a:rPr>
                        <a:t>jax.vmap</a:t>
                      </a:r>
                      <a:r>
                        <a:rPr lang="zh-CN" altLang="en-US">
                          <a:solidFill>
                            <a:srgbClr val="000000"/>
                          </a:solidFill>
                        </a:rPr>
                        <a:t>、</a:t>
                      </a:r>
                      <a:r>
                        <a:rPr lang="en-US" altLang="zh-CN">
                          <a:solidFill>
                            <a:srgbClr val="000000"/>
                          </a:solidFill>
                        </a:rPr>
                        <a:t>pmap </a:t>
                      </a:r>
                      <a:r>
                        <a:rPr lang="zh-CN" altLang="en-US">
                          <a:solidFill>
                            <a:srgbClr val="000000"/>
                          </a:solidFill>
                        </a:rPr>
                        <a:t>实现自动批量和多机并行</a:t>
                      </a:r>
                    </a:p>
                  </a:txBody>
                  <a:tcPr anchor="ctr">
                    <a:lnL>
                      <a:noFill/>
                    </a:lnL>
                    <a:lnR>
                      <a:noFill/>
                    </a:lnR>
                    <a:lnT>
                      <a:solidFill>
                        <a:srgbClr val="A34343"/>
                      </a:solidFill>
                      <a:prstDash val="solid"/>
                    </a:lnT>
                    <a:lnB>
                      <a:solidFill>
                        <a:srgbClr val="A34343"/>
                      </a:solidFill>
                      <a:prstDash val="solid"/>
                    </a:lnB>
                    <a:solidFill>
                      <a:srgbClr val="F5EEE6"/>
                    </a:solidFill>
                  </a:tcPr>
                </a:tc>
                <a:tc>
                  <a:txBody>
                    <a:bodyPr/>
                    <a:lstStyle/>
                    <a:p>
                      <a:pPr>
                        <a:buNone/>
                      </a:pPr>
                      <a:r>
                        <a:rPr lang="en-US" altLang="zh-CN">
                          <a:solidFill>
                            <a:srgbClr val="000000"/>
                          </a:solidFill>
                        </a:rPr>
                        <a:t>- </a:t>
                      </a:r>
                      <a:r>
                        <a:rPr lang="zh-CN" altLang="en-US">
                          <a:solidFill>
                            <a:srgbClr val="000000"/>
                          </a:solidFill>
                        </a:rPr>
                        <a:t>丰富的高级封装（</a:t>
                      </a:r>
                      <a:r>
                        <a:rPr lang="en-US">
                          <a:solidFill>
                            <a:srgbClr val="000000"/>
                          </a:solidFill>
                        </a:rPr>
                        <a:t>nn.Module、DataLoader </a:t>
                      </a:r>
                      <a:r>
                        <a:rPr lang="zh-CN" altLang="en-US">
                          <a:solidFill>
                            <a:srgbClr val="000000"/>
                          </a:solidFill>
                        </a:rPr>
                        <a:t>等） </a:t>
                      </a:r>
                      <a:r>
                        <a:rPr lang="en-US" altLang="zh-CN">
                          <a:solidFill>
                            <a:srgbClr val="000000"/>
                          </a:solidFill>
                        </a:rPr>
                        <a:t>- </a:t>
                      </a:r>
                      <a:r>
                        <a:rPr lang="en-US">
                          <a:solidFill>
                            <a:srgbClr val="000000"/>
                          </a:solidFill>
                        </a:rPr>
                        <a:t>TorchScript </a:t>
                      </a:r>
                      <a:r>
                        <a:rPr lang="zh-CN" altLang="en-US">
                          <a:solidFill>
                            <a:srgbClr val="000000"/>
                          </a:solidFill>
                        </a:rPr>
                        <a:t>和 </a:t>
                      </a:r>
                      <a:r>
                        <a:rPr lang="en-US">
                          <a:solidFill>
                            <a:srgbClr val="000000"/>
                          </a:solidFill>
                        </a:rPr>
                        <a:t>ONNX </a:t>
                      </a:r>
                      <a:r>
                        <a:rPr lang="zh-CN" altLang="en-US">
                          <a:solidFill>
                            <a:srgbClr val="000000"/>
                          </a:solidFill>
                        </a:rPr>
                        <a:t>支持部署</a:t>
                      </a:r>
                    </a:p>
                  </a:txBody>
                  <a:tcPr anchor="ctr">
                    <a:lnL>
                      <a:noFill/>
                    </a:lnL>
                    <a:lnR>
                      <a:noFill/>
                    </a:lnR>
                    <a:lnT>
                      <a:solidFill>
                        <a:srgbClr val="A34343"/>
                      </a:solidFill>
                      <a:prstDash val="solid"/>
                    </a:lnT>
                    <a:lnB>
                      <a:solidFill>
                        <a:srgbClr val="A34343"/>
                      </a:solidFill>
                      <a:prstDash val="solid"/>
                    </a:lnB>
                    <a:solidFill>
                      <a:srgbClr val="F5EEE6"/>
                    </a:solidFill>
                  </a:tcPr>
                </a:tc>
                <a:extLst>
                  <a:ext uri="{0D108BD9-81ED-4DB2-BD59-A6C34878D82A}">
                    <a16:rowId xmlns:a16="http://schemas.microsoft.com/office/drawing/2014/main" val="3360339199"/>
                  </a:ext>
                </a:extLst>
              </a:tr>
              <a:tr h="0">
                <a:tc>
                  <a:txBody>
                    <a:bodyPr/>
                    <a:lstStyle/>
                    <a:p>
                      <a:pPr>
                        <a:buNone/>
                      </a:pPr>
                      <a:r>
                        <a:rPr lang="zh-CN" altLang="en-US" b="1">
                          <a:solidFill>
                            <a:srgbClr val="000000"/>
                          </a:solidFill>
                        </a:rPr>
                        <a:t>生态</a:t>
                      </a:r>
                    </a:p>
                  </a:txBody>
                  <a:tcPr anchor="ctr">
                    <a:lnL>
                      <a:noFill/>
                    </a:lnL>
                    <a:lnR>
                      <a:noFill/>
                    </a:lnR>
                    <a:lnT>
                      <a:solidFill>
                        <a:srgbClr val="A34343"/>
                      </a:solidFill>
                      <a:prstDash val="solid"/>
                    </a:lnT>
                    <a:lnB>
                      <a:solidFill>
                        <a:srgbClr val="A34343"/>
                      </a:solidFill>
                      <a:prstDash val="solid"/>
                    </a:lnB>
                    <a:solidFill>
                      <a:srgbClr val="F3D7CA"/>
                    </a:solidFill>
                  </a:tcPr>
                </a:tc>
                <a:tc>
                  <a:txBody>
                    <a:bodyPr/>
                    <a:lstStyle/>
                    <a:p>
                      <a:pPr>
                        <a:buNone/>
                      </a:pPr>
                      <a:r>
                        <a:rPr lang="en-US" altLang="zh-CN">
                          <a:solidFill>
                            <a:srgbClr val="000000"/>
                          </a:solidFill>
                        </a:rPr>
                        <a:t>- Haiku/Flax + Optax </a:t>
                      </a:r>
                      <a:r>
                        <a:rPr lang="zh-CN" altLang="en-US">
                          <a:solidFill>
                            <a:srgbClr val="000000"/>
                          </a:solidFill>
                        </a:rPr>
                        <a:t>等多种轻量库可选 </a:t>
                      </a:r>
                      <a:r>
                        <a:rPr lang="en-US" altLang="zh-CN">
                          <a:solidFill>
                            <a:srgbClr val="000000"/>
                          </a:solidFill>
                        </a:rPr>
                        <a:t>- </a:t>
                      </a:r>
                      <a:r>
                        <a:rPr lang="zh-CN" altLang="en-US">
                          <a:solidFill>
                            <a:srgbClr val="000000"/>
                          </a:solidFill>
                        </a:rPr>
                        <a:t>社区刚起步，第三方教程较少</a:t>
                      </a:r>
                    </a:p>
                  </a:txBody>
                  <a:tcPr anchor="ctr">
                    <a:lnL>
                      <a:noFill/>
                    </a:lnL>
                    <a:lnR>
                      <a:noFill/>
                    </a:lnR>
                    <a:lnT>
                      <a:solidFill>
                        <a:srgbClr val="A34343"/>
                      </a:solidFill>
                      <a:prstDash val="solid"/>
                    </a:lnT>
                    <a:lnB>
                      <a:solidFill>
                        <a:srgbClr val="A34343"/>
                      </a:solidFill>
                      <a:prstDash val="solid"/>
                    </a:lnB>
                    <a:solidFill>
                      <a:srgbClr val="FFFFFF"/>
                    </a:solidFill>
                  </a:tcPr>
                </a:tc>
                <a:tc>
                  <a:txBody>
                    <a:bodyPr/>
                    <a:lstStyle/>
                    <a:p>
                      <a:pPr>
                        <a:buNone/>
                      </a:pPr>
                      <a:r>
                        <a:rPr lang="en-US" altLang="zh-CN">
                          <a:solidFill>
                            <a:srgbClr val="000000"/>
                          </a:solidFill>
                        </a:rPr>
                        <a:t>- </a:t>
                      </a:r>
                      <a:r>
                        <a:rPr lang="zh-CN" altLang="en-US">
                          <a:solidFill>
                            <a:srgbClr val="000000"/>
                          </a:solidFill>
                        </a:rPr>
                        <a:t>庞大社区，众多预训练模型、工具库 </a:t>
                      </a:r>
                      <a:r>
                        <a:rPr lang="en-US" altLang="zh-CN">
                          <a:solidFill>
                            <a:srgbClr val="000000"/>
                          </a:solidFill>
                        </a:rPr>
                        <a:t>- </a:t>
                      </a:r>
                      <a:r>
                        <a:rPr lang="zh-CN" altLang="en-US">
                          <a:solidFill>
                            <a:srgbClr val="000000"/>
                          </a:solidFill>
                        </a:rPr>
                        <a:t>文档、示例、教程丰富</a:t>
                      </a:r>
                    </a:p>
                  </a:txBody>
                  <a:tcPr anchor="ctr">
                    <a:lnL>
                      <a:noFill/>
                    </a:lnL>
                    <a:lnR>
                      <a:noFill/>
                    </a:lnR>
                    <a:lnT>
                      <a:solidFill>
                        <a:srgbClr val="A34343"/>
                      </a:solidFill>
                      <a:prstDash val="solid"/>
                    </a:lnT>
                    <a:lnB>
                      <a:solidFill>
                        <a:srgbClr val="A34343"/>
                      </a:solidFill>
                      <a:prstDash val="solid"/>
                    </a:lnB>
                    <a:solidFill>
                      <a:srgbClr val="FFFFFF"/>
                    </a:solidFill>
                  </a:tcPr>
                </a:tc>
                <a:extLst>
                  <a:ext uri="{0D108BD9-81ED-4DB2-BD59-A6C34878D82A}">
                    <a16:rowId xmlns:a16="http://schemas.microsoft.com/office/drawing/2014/main" val="394234741"/>
                  </a:ext>
                </a:extLst>
              </a:tr>
              <a:tr h="0">
                <a:tc>
                  <a:txBody>
                    <a:bodyPr/>
                    <a:lstStyle/>
                    <a:p>
                      <a:pPr>
                        <a:buNone/>
                      </a:pPr>
                      <a:r>
                        <a:rPr lang="zh-CN" altLang="en-US" b="1">
                          <a:solidFill>
                            <a:srgbClr val="000000"/>
                          </a:solidFill>
                        </a:rPr>
                        <a:t>调试 </a:t>
                      </a:r>
                      <a:r>
                        <a:rPr lang="en-US" altLang="zh-CN" b="1">
                          <a:solidFill>
                            <a:srgbClr val="000000"/>
                          </a:solidFill>
                        </a:rPr>
                        <a:t>&amp; </a:t>
                      </a:r>
                      <a:r>
                        <a:rPr lang="zh-CN" altLang="en-US" b="1">
                          <a:solidFill>
                            <a:srgbClr val="000000"/>
                          </a:solidFill>
                        </a:rPr>
                        <a:t>可视化</a:t>
                      </a:r>
                    </a:p>
                  </a:txBody>
                  <a:tcPr anchor="ctr">
                    <a:lnL>
                      <a:noFill/>
                    </a:lnL>
                    <a:lnR>
                      <a:noFill/>
                    </a:lnR>
                    <a:lnT>
                      <a:solidFill>
                        <a:srgbClr val="A34343"/>
                      </a:solidFill>
                      <a:prstDash val="solid"/>
                    </a:lnT>
                    <a:lnB>
                      <a:solidFill>
                        <a:srgbClr val="A34343"/>
                      </a:solidFill>
                      <a:prstDash val="solid"/>
                    </a:lnB>
                    <a:solidFill>
                      <a:srgbClr val="F3D7CA"/>
                    </a:solidFill>
                  </a:tcPr>
                </a:tc>
                <a:tc>
                  <a:txBody>
                    <a:bodyPr/>
                    <a:lstStyle/>
                    <a:p>
                      <a:pPr>
                        <a:buNone/>
                      </a:pPr>
                      <a:r>
                        <a:rPr lang="en-US" altLang="zh-CN">
                          <a:solidFill>
                            <a:srgbClr val="000000"/>
                          </a:solidFill>
                        </a:rPr>
                        <a:t>- </a:t>
                      </a:r>
                      <a:r>
                        <a:rPr lang="zh-CN" altLang="en-US">
                          <a:solidFill>
                            <a:srgbClr val="000000"/>
                          </a:solidFill>
                        </a:rPr>
                        <a:t>纯函数式，变量不可变；可复现性好 </a:t>
                      </a:r>
                      <a:r>
                        <a:rPr lang="en-US" altLang="zh-CN">
                          <a:solidFill>
                            <a:srgbClr val="000000"/>
                          </a:solidFill>
                        </a:rPr>
                        <a:t>- </a:t>
                      </a:r>
                      <a:r>
                        <a:rPr lang="zh-CN" altLang="en-US">
                          <a:solidFill>
                            <a:srgbClr val="000000"/>
                          </a:solidFill>
                        </a:rPr>
                        <a:t>与常规 </a:t>
                      </a:r>
                      <a:r>
                        <a:rPr lang="en-US" altLang="zh-CN">
                          <a:solidFill>
                            <a:srgbClr val="000000"/>
                          </a:solidFill>
                        </a:rPr>
                        <a:t>Python </a:t>
                      </a:r>
                      <a:r>
                        <a:rPr lang="zh-CN" altLang="en-US">
                          <a:solidFill>
                            <a:srgbClr val="000000"/>
                          </a:solidFill>
                        </a:rPr>
                        <a:t>调试不同，需借助 </a:t>
                      </a:r>
                      <a:r>
                        <a:rPr lang="en-US" altLang="zh-CN">
                          <a:solidFill>
                            <a:srgbClr val="000000"/>
                          </a:solidFill>
                        </a:rPr>
                        <a:t>jax.debug</a:t>
                      </a:r>
                    </a:p>
                  </a:txBody>
                  <a:tcPr anchor="ctr">
                    <a:lnL>
                      <a:noFill/>
                    </a:lnL>
                    <a:lnR>
                      <a:noFill/>
                    </a:lnR>
                    <a:lnT>
                      <a:solidFill>
                        <a:srgbClr val="A34343"/>
                      </a:solidFill>
                      <a:prstDash val="solid"/>
                    </a:lnT>
                    <a:lnB>
                      <a:solidFill>
                        <a:srgbClr val="A34343"/>
                      </a:solidFill>
                      <a:prstDash val="solid"/>
                    </a:lnB>
                    <a:solidFill>
                      <a:srgbClr val="F5EEE6"/>
                    </a:solidFill>
                  </a:tcPr>
                </a:tc>
                <a:tc>
                  <a:txBody>
                    <a:bodyPr/>
                    <a:lstStyle/>
                    <a:p>
                      <a:pPr>
                        <a:buNone/>
                      </a:pPr>
                      <a:r>
                        <a:rPr lang="en-US" altLang="zh-CN" dirty="0">
                          <a:solidFill>
                            <a:srgbClr val="000000"/>
                          </a:solidFill>
                        </a:rPr>
                        <a:t>- </a:t>
                      </a:r>
                      <a:r>
                        <a:rPr lang="zh-CN" altLang="en-US" dirty="0">
                          <a:solidFill>
                            <a:srgbClr val="000000"/>
                          </a:solidFill>
                        </a:rPr>
                        <a:t>原生 </a:t>
                      </a:r>
                      <a:r>
                        <a:rPr lang="en-US" dirty="0">
                          <a:solidFill>
                            <a:srgbClr val="000000"/>
                          </a:solidFill>
                        </a:rPr>
                        <a:t>Python </a:t>
                      </a:r>
                      <a:r>
                        <a:rPr lang="zh-CN" altLang="en-US" dirty="0">
                          <a:solidFill>
                            <a:srgbClr val="000000"/>
                          </a:solidFill>
                        </a:rPr>
                        <a:t>调试、</a:t>
                      </a:r>
                      <a:r>
                        <a:rPr lang="en-US" dirty="0" err="1">
                          <a:solidFill>
                            <a:srgbClr val="000000"/>
                          </a:solidFill>
                        </a:rPr>
                        <a:t>TensorBoard、Visdom</a:t>
                      </a:r>
                      <a:r>
                        <a:rPr lang="en-US" dirty="0">
                          <a:solidFill>
                            <a:srgbClr val="000000"/>
                          </a:solidFill>
                        </a:rPr>
                        <a:t> </a:t>
                      </a:r>
                      <a:r>
                        <a:rPr lang="zh-CN" altLang="en-US" dirty="0">
                          <a:solidFill>
                            <a:srgbClr val="000000"/>
                          </a:solidFill>
                        </a:rPr>
                        <a:t>等多工具支持</a:t>
                      </a:r>
                    </a:p>
                  </a:txBody>
                  <a:tcPr anchor="ctr">
                    <a:lnL>
                      <a:noFill/>
                    </a:lnL>
                    <a:lnR>
                      <a:noFill/>
                    </a:lnR>
                    <a:lnT>
                      <a:solidFill>
                        <a:srgbClr val="A34343"/>
                      </a:solidFill>
                      <a:prstDash val="solid"/>
                    </a:lnT>
                    <a:lnB>
                      <a:solidFill>
                        <a:srgbClr val="A34343"/>
                      </a:solidFill>
                      <a:prstDash val="solid"/>
                    </a:lnB>
                    <a:solidFill>
                      <a:srgbClr val="F5EEE6"/>
                    </a:solidFill>
                  </a:tcPr>
                </a:tc>
                <a:extLst>
                  <a:ext uri="{0D108BD9-81ED-4DB2-BD59-A6C34878D82A}">
                    <a16:rowId xmlns:a16="http://schemas.microsoft.com/office/drawing/2014/main" val="3865084263"/>
                  </a:ext>
                </a:extLst>
              </a:tr>
            </a:tbl>
          </a:graphicData>
        </a:graphic>
      </p:graphicFrame>
      <p:sp>
        <p:nvSpPr>
          <p:cNvPr id="6" name="文本框 5">
            <a:extLst>
              <a:ext uri="{FF2B5EF4-FFF2-40B4-BE49-F238E27FC236}">
                <a16:creationId xmlns:a16="http://schemas.microsoft.com/office/drawing/2014/main" id="{4AA4E99E-ED7A-44F7-5802-FA31CE22EAA8}"/>
              </a:ext>
            </a:extLst>
          </p:cNvPr>
          <p:cNvSpPr txBox="1"/>
          <p:nvPr/>
        </p:nvSpPr>
        <p:spPr>
          <a:xfrm>
            <a:off x="666750" y="6103921"/>
            <a:ext cx="7590010" cy="276999"/>
          </a:xfrm>
          <a:prstGeom prst="rect">
            <a:avLst/>
          </a:prstGeom>
          <a:noFill/>
        </p:spPr>
        <p:txBody>
          <a:bodyPr wrap="square">
            <a:spAutoFit/>
          </a:bodyPr>
          <a:lstStyle/>
          <a:p>
            <a:r>
              <a:rPr lang="en-US" altLang="zh-CN" sz="1200" dirty="0"/>
              <a:t>© 2025 ChatGPT, OpenAI.</a:t>
            </a:r>
            <a:r>
              <a:rPr lang="zh-CN" altLang="en-US" sz="1200" dirty="0"/>
              <a:t>此表格由 </a:t>
            </a:r>
            <a:r>
              <a:rPr lang="en-US" altLang="zh-CN" sz="1200" dirty="0"/>
              <a:t>AI </a:t>
            </a:r>
            <a:r>
              <a:rPr lang="zh-CN" altLang="en-US" sz="1200" dirty="0"/>
              <a:t>协助生成，仅供参考。</a:t>
            </a:r>
          </a:p>
        </p:txBody>
      </p:sp>
    </p:spTree>
    <p:extLst>
      <p:ext uri="{BB962C8B-B14F-4D97-AF65-F5344CB8AC3E}">
        <p14:creationId xmlns:p14="http://schemas.microsoft.com/office/powerpoint/2010/main" val="637035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详细解决方案</a:t>
            </a:r>
            <a:r>
              <a:rPr lang="en-US" altLang="zh-CN" dirty="0"/>
              <a:t>——</a:t>
            </a:r>
            <a:r>
              <a:rPr lang="zh-CN" altLang="en-US" dirty="0"/>
              <a:t>基础版</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904E-73A9-2371-9ED6-01EBD7C12BDF}"/>
            </a:ext>
          </a:extLst>
        </p:cNvPr>
        <p:cNvGrpSpPr/>
        <p:nvPr/>
      </p:nvGrpSpPr>
      <p:grpSpPr>
        <a:xfrm>
          <a:off x="0" y="0"/>
          <a:ext cx="0" cy="0"/>
          <a:chOff x="0" y="0"/>
          <a:chExt cx="0" cy="0"/>
        </a:xfrm>
      </p:grpSpPr>
      <p:pic>
        <p:nvPicPr>
          <p:cNvPr id="8" name="图片 7" descr="文本&#10;&#10;AI 生成的内容可能不正确。">
            <a:extLst>
              <a:ext uri="{FF2B5EF4-FFF2-40B4-BE49-F238E27FC236}">
                <a16:creationId xmlns:a16="http://schemas.microsoft.com/office/drawing/2014/main" id="{F62AF027-49F1-0A22-D5EB-AA93BF9E6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26" y="0"/>
            <a:ext cx="2215580" cy="6858000"/>
          </a:xfrm>
          <a:prstGeom prst="rect">
            <a:avLst/>
          </a:prstGeom>
        </p:spPr>
      </p:pic>
      <p:pic>
        <p:nvPicPr>
          <p:cNvPr id="10" name="图片 9" descr="文本&#10;&#10;AI 生成的内容可能不正确。">
            <a:extLst>
              <a:ext uri="{FF2B5EF4-FFF2-40B4-BE49-F238E27FC236}">
                <a16:creationId xmlns:a16="http://schemas.microsoft.com/office/drawing/2014/main" id="{DD5978B6-3069-8BD3-5B52-1BD982F09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314" y="469193"/>
            <a:ext cx="6589486" cy="4776614"/>
          </a:xfrm>
          <a:prstGeom prst="rect">
            <a:avLst/>
          </a:prstGeom>
        </p:spPr>
      </p:pic>
      <p:sp>
        <p:nvSpPr>
          <p:cNvPr id="11" name="矩形 10">
            <a:extLst>
              <a:ext uri="{FF2B5EF4-FFF2-40B4-BE49-F238E27FC236}">
                <a16:creationId xmlns:a16="http://schemas.microsoft.com/office/drawing/2014/main" id="{3405228B-BB95-D412-3512-564C22702E63}"/>
              </a:ext>
            </a:extLst>
          </p:cNvPr>
          <p:cNvSpPr/>
          <p:nvPr/>
        </p:nvSpPr>
        <p:spPr>
          <a:xfrm>
            <a:off x="535687" y="583406"/>
            <a:ext cx="1531144" cy="83105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9C939D05-1E6A-9BC4-EFFE-CBDD03D4DECA}"/>
              </a:ext>
            </a:extLst>
          </p:cNvPr>
          <p:cNvCxnSpPr>
            <a:cxnSpLocks/>
          </p:cNvCxnSpPr>
          <p:nvPr/>
        </p:nvCxnSpPr>
        <p:spPr>
          <a:xfrm>
            <a:off x="2066831" y="583406"/>
            <a:ext cx="7877269" cy="301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AE0B559-EF20-A53F-8D3A-F198C251E8B8}"/>
              </a:ext>
            </a:extLst>
          </p:cNvPr>
          <p:cNvCxnSpPr>
            <a:cxnSpLocks/>
          </p:cNvCxnSpPr>
          <p:nvPr/>
        </p:nvCxnSpPr>
        <p:spPr>
          <a:xfrm>
            <a:off x="535687" y="1414463"/>
            <a:ext cx="3617213" cy="3436937"/>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0B7FFB6-E7D5-D4C4-1275-0D8E16A76CDC}"/>
              </a:ext>
            </a:extLst>
          </p:cNvPr>
          <p:cNvSpPr txBox="1"/>
          <p:nvPr/>
        </p:nvSpPr>
        <p:spPr>
          <a:xfrm>
            <a:off x="5042807" y="5855732"/>
            <a:ext cx="4000500" cy="369332"/>
          </a:xfrm>
          <a:prstGeom prst="rect">
            <a:avLst/>
          </a:prstGeom>
          <a:noFill/>
        </p:spPr>
        <p:txBody>
          <a:bodyPr wrap="square" rtlCol="0">
            <a:spAutoFit/>
          </a:bodyPr>
          <a:lstStyle/>
          <a:p>
            <a:r>
              <a:rPr lang="zh-CN" altLang="en-US" dirty="0"/>
              <a:t>核心部分</a:t>
            </a:r>
            <a:r>
              <a:rPr lang="en-US" altLang="zh-CN" dirty="0"/>
              <a:t>——</a:t>
            </a:r>
            <a:r>
              <a:rPr lang="zh-CN" altLang="en-US" dirty="0"/>
              <a:t>主体</a:t>
            </a:r>
            <a:r>
              <a:rPr lang="en-US" altLang="zh-CN" dirty="0"/>
              <a:t>+</a:t>
            </a:r>
            <a:r>
              <a:rPr lang="zh-CN" altLang="en-US" dirty="0"/>
              <a:t>向前传递函数</a:t>
            </a:r>
          </a:p>
        </p:txBody>
      </p:sp>
    </p:spTree>
    <p:extLst>
      <p:ext uri="{BB962C8B-B14F-4D97-AF65-F5344CB8AC3E}">
        <p14:creationId xmlns:p14="http://schemas.microsoft.com/office/powerpoint/2010/main" val="2797424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AI 生成的内容可能不正确。">
            <a:extLst>
              <a:ext uri="{FF2B5EF4-FFF2-40B4-BE49-F238E27FC236}">
                <a16:creationId xmlns:a16="http://schemas.microsoft.com/office/drawing/2014/main" id="{49BDC19C-A001-D8AA-F88B-4DA69B189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26" y="0"/>
            <a:ext cx="2215580" cy="6858000"/>
          </a:xfrm>
          <a:prstGeom prst="rect">
            <a:avLst/>
          </a:prstGeom>
        </p:spPr>
      </p:pic>
      <p:sp>
        <p:nvSpPr>
          <p:cNvPr id="11" name="矩形 10">
            <a:extLst>
              <a:ext uri="{FF2B5EF4-FFF2-40B4-BE49-F238E27FC236}">
                <a16:creationId xmlns:a16="http://schemas.microsoft.com/office/drawing/2014/main" id="{A0676299-FCBB-ED75-3C0E-86DA0B8A7243}"/>
              </a:ext>
            </a:extLst>
          </p:cNvPr>
          <p:cNvSpPr/>
          <p:nvPr/>
        </p:nvSpPr>
        <p:spPr>
          <a:xfrm>
            <a:off x="516638" y="5734051"/>
            <a:ext cx="1531144" cy="45958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EB2F1FFF-826D-502D-E971-E84D01208825}"/>
              </a:ext>
            </a:extLst>
          </p:cNvPr>
          <p:cNvSpPr txBox="1"/>
          <p:nvPr/>
        </p:nvSpPr>
        <p:spPr>
          <a:xfrm>
            <a:off x="5042807" y="5855732"/>
            <a:ext cx="4000500" cy="369332"/>
          </a:xfrm>
          <a:prstGeom prst="rect">
            <a:avLst/>
          </a:prstGeom>
          <a:noFill/>
        </p:spPr>
        <p:txBody>
          <a:bodyPr wrap="square" rtlCol="0">
            <a:spAutoFit/>
          </a:bodyPr>
          <a:lstStyle/>
          <a:p>
            <a:r>
              <a:rPr lang="zh-CN" altLang="en-US" dirty="0"/>
              <a:t>网格生成</a:t>
            </a:r>
            <a:r>
              <a:rPr lang="en-US" altLang="zh-CN" dirty="0"/>
              <a:t>——</a:t>
            </a:r>
            <a:r>
              <a:rPr lang="zh-CN" altLang="en-US" dirty="0"/>
              <a:t>批量推理</a:t>
            </a:r>
            <a:r>
              <a:rPr lang="en-US" altLang="zh-CN" dirty="0"/>
              <a:t>——</a:t>
            </a:r>
            <a:r>
              <a:rPr lang="zh-CN" altLang="en-US" dirty="0"/>
              <a:t>重塑结果</a:t>
            </a:r>
          </a:p>
        </p:txBody>
      </p:sp>
      <p:pic>
        <p:nvPicPr>
          <p:cNvPr id="26" name="图片 25" descr="文本&#10;&#10;AI 生成的内容可能不正确。">
            <a:extLst>
              <a:ext uri="{FF2B5EF4-FFF2-40B4-BE49-F238E27FC236}">
                <a16:creationId xmlns:a16="http://schemas.microsoft.com/office/drawing/2014/main" id="{F49E8F33-1C12-AFA3-730C-BF7A90742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212" y="1123949"/>
            <a:ext cx="7914288" cy="3514840"/>
          </a:xfrm>
          <a:prstGeom prst="rect">
            <a:avLst/>
          </a:prstGeom>
        </p:spPr>
      </p:pic>
      <p:cxnSp>
        <p:nvCxnSpPr>
          <p:cNvPr id="16" name="直接连接符 15">
            <a:extLst>
              <a:ext uri="{FF2B5EF4-FFF2-40B4-BE49-F238E27FC236}">
                <a16:creationId xmlns:a16="http://schemas.microsoft.com/office/drawing/2014/main" id="{5C0F8CB5-4443-9545-432E-A4410144DF7B}"/>
              </a:ext>
            </a:extLst>
          </p:cNvPr>
          <p:cNvCxnSpPr>
            <a:cxnSpLocks/>
          </p:cNvCxnSpPr>
          <p:nvPr/>
        </p:nvCxnSpPr>
        <p:spPr>
          <a:xfrm flipV="1">
            <a:off x="2066831" y="4178300"/>
            <a:ext cx="8855169" cy="2015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8F70917-BA23-A405-799E-8B0DC8A11C6D}"/>
              </a:ext>
            </a:extLst>
          </p:cNvPr>
          <p:cNvCxnSpPr>
            <a:cxnSpLocks/>
          </p:cNvCxnSpPr>
          <p:nvPr/>
        </p:nvCxnSpPr>
        <p:spPr>
          <a:xfrm flipV="1">
            <a:off x="516638" y="1587500"/>
            <a:ext cx="3407662" cy="41465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49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F64F-D72C-3171-A94D-EE4791F2A799}"/>
            </a:ext>
          </a:extLst>
        </p:cNvPr>
        <p:cNvGrpSpPr/>
        <p:nvPr/>
      </p:nvGrpSpPr>
      <p:grpSpPr>
        <a:xfrm>
          <a:off x="0" y="0"/>
          <a:ext cx="0" cy="0"/>
          <a:chOff x="0" y="0"/>
          <a:chExt cx="0" cy="0"/>
        </a:xfrm>
      </p:grpSpPr>
      <p:pic>
        <p:nvPicPr>
          <p:cNvPr id="8" name="图片 7" descr="文本&#10;&#10;AI 生成的内容可能不正确。">
            <a:extLst>
              <a:ext uri="{FF2B5EF4-FFF2-40B4-BE49-F238E27FC236}">
                <a16:creationId xmlns:a16="http://schemas.microsoft.com/office/drawing/2014/main" id="{C19B776F-BE7B-3827-D8A9-A7CC0C9AE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26" y="0"/>
            <a:ext cx="2215580" cy="6858000"/>
          </a:xfrm>
          <a:prstGeom prst="rect">
            <a:avLst/>
          </a:prstGeom>
        </p:spPr>
      </p:pic>
      <p:pic>
        <p:nvPicPr>
          <p:cNvPr id="3" name="图片 2">
            <a:extLst>
              <a:ext uri="{FF2B5EF4-FFF2-40B4-BE49-F238E27FC236}">
                <a16:creationId xmlns:a16="http://schemas.microsoft.com/office/drawing/2014/main" id="{DFBB1B8B-4428-0BAF-5221-1DEC22B0EB98}"/>
              </a:ext>
            </a:extLst>
          </p:cNvPr>
          <p:cNvPicPr>
            <a:picLocks noChangeAspect="1"/>
          </p:cNvPicPr>
          <p:nvPr/>
        </p:nvPicPr>
        <p:blipFill>
          <a:blip r:embed="rId3"/>
          <a:stretch>
            <a:fillRect/>
          </a:stretch>
        </p:blipFill>
        <p:spPr>
          <a:xfrm>
            <a:off x="7531547" y="3366286"/>
            <a:ext cx="4268627" cy="3002929"/>
          </a:xfrm>
          <a:prstGeom prst="rect">
            <a:avLst/>
          </a:prstGeom>
        </p:spPr>
      </p:pic>
      <p:pic>
        <p:nvPicPr>
          <p:cNvPr id="5" name="图片 4">
            <a:extLst>
              <a:ext uri="{FF2B5EF4-FFF2-40B4-BE49-F238E27FC236}">
                <a16:creationId xmlns:a16="http://schemas.microsoft.com/office/drawing/2014/main" id="{CCB8339F-75EE-E557-BF95-1A1B093EF1F4}"/>
              </a:ext>
            </a:extLst>
          </p:cNvPr>
          <p:cNvPicPr>
            <a:picLocks noChangeAspect="1"/>
          </p:cNvPicPr>
          <p:nvPr/>
        </p:nvPicPr>
        <p:blipFill>
          <a:blip r:embed="rId4"/>
          <a:stretch>
            <a:fillRect/>
          </a:stretch>
        </p:blipFill>
        <p:spPr>
          <a:xfrm>
            <a:off x="2846065" y="1658867"/>
            <a:ext cx="8954109" cy="1561763"/>
          </a:xfrm>
          <a:prstGeom prst="rect">
            <a:avLst/>
          </a:prstGeom>
        </p:spPr>
      </p:pic>
      <p:sp>
        <p:nvSpPr>
          <p:cNvPr id="6" name="文本框 5">
            <a:extLst>
              <a:ext uri="{FF2B5EF4-FFF2-40B4-BE49-F238E27FC236}">
                <a16:creationId xmlns:a16="http://schemas.microsoft.com/office/drawing/2014/main" id="{68A01155-313E-8223-418F-9202A8069A06}"/>
              </a:ext>
            </a:extLst>
          </p:cNvPr>
          <p:cNvSpPr txBox="1"/>
          <p:nvPr/>
        </p:nvSpPr>
        <p:spPr>
          <a:xfrm>
            <a:off x="3858552" y="517891"/>
            <a:ext cx="4474895" cy="646331"/>
          </a:xfrm>
          <a:prstGeom prst="rect">
            <a:avLst/>
          </a:prstGeom>
          <a:noFill/>
        </p:spPr>
        <p:txBody>
          <a:bodyPr wrap="square" rtlCol="0">
            <a:spAutoFit/>
          </a:bodyPr>
          <a:lstStyle/>
          <a:p>
            <a:pPr algn="ctr"/>
            <a:r>
              <a:rPr lang="zh-CN" altLang="en-US" sz="3600" b="1" dirty="0"/>
              <a:t>运行结果</a:t>
            </a:r>
          </a:p>
        </p:txBody>
      </p:sp>
    </p:spTree>
    <p:extLst>
      <p:ext uri="{BB962C8B-B14F-4D97-AF65-F5344CB8AC3E}">
        <p14:creationId xmlns:p14="http://schemas.microsoft.com/office/powerpoint/2010/main" val="297277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82219" y="-97989"/>
            <a:ext cx="10858500" cy="900112"/>
          </a:xfrm>
        </p:spPr>
        <p:txBody>
          <a:bodyPr/>
          <a:lstStyle/>
          <a:p>
            <a:r>
              <a:rPr lang="zh-CN" altLang="en-US" dirty="0"/>
              <a:t>第二个方案：纯</a:t>
            </a:r>
            <a:r>
              <a:rPr lang="en-US" altLang="zh-CN" dirty="0"/>
              <a:t>JAX</a:t>
            </a:r>
            <a:endParaRPr lang="en-US" dirty="0"/>
          </a:p>
        </p:txBody>
      </p:sp>
      <p:pic>
        <p:nvPicPr>
          <p:cNvPr id="13" name="图片 12">
            <a:extLst>
              <a:ext uri="{FF2B5EF4-FFF2-40B4-BE49-F238E27FC236}">
                <a16:creationId xmlns:a16="http://schemas.microsoft.com/office/drawing/2014/main" id="{4784811B-7D67-EA4D-0358-EFC95DF244B0}"/>
              </a:ext>
            </a:extLst>
          </p:cNvPr>
          <p:cNvPicPr>
            <a:picLocks noChangeAspect="1"/>
          </p:cNvPicPr>
          <p:nvPr/>
        </p:nvPicPr>
        <p:blipFill>
          <a:blip r:embed="rId2"/>
          <a:stretch>
            <a:fillRect/>
          </a:stretch>
        </p:blipFill>
        <p:spPr>
          <a:xfrm>
            <a:off x="303776" y="0"/>
            <a:ext cx="2828866" cy="6858000"/>
          </a:xfrm>
          <a:prstGeom prst="rect">
            <a:avLst/>
          </a:prstGeom>
        </p:spPr>
      </p:pic>
      <p:sp>
        <p:nvSpPr>
          <p:cNvPr id="14" name="文本框 13">
            <a:extLst>
              <a:ext uri="{FF2B5EF4-FFF2-40B4-BE49-F238E27FC236}">
                <a16:creationId xmlns:a16="http://schemas.microsoft.com/office/drawing/2014/main" id="{9BAB69F9-1D4D-2E78-8953-5DCDA8D777E2}"/>
              </a:ext>
            </a:extLst>
          </p:cNvPr>
          <p:cNvSpPr txBox="1"/>
          <p:nvPr/>
        </p:nvSpPr>
        <p:spPr>
          <a:xfrm>
            <a:off x="3584772" y="1099878"/>
            <a:ext cx="7717212" cy="646331"/>
          </a:xfrm>
          <a:prstGeom prst="rect">
            <a:avLst/>
          </a:prstGeom>
          <a:noFill/>
        </p:spPr>
        <p:txBody>
          <a:bodyPr wrap="square" rtlCol="0">
            <a:spAutoFit/>
          </a:bodyPr>
          <a:lstStyle/>
          <a:p>
            <a:r>
              <a:rPr lang="zh-CN" altLang="en-US" dirty="0"/>
              <a:t>这个代码是纯使用</a:t>
            </a:r>
            <a:r>
              <a:rPr lang="en-US" altLang="zh-CN" dirty="0"/>
              <a:t>JAX</a:t>
            </a:r>
            <a:r>
              <a:rPr lang="zh-CN" altLang="en-US" dirty="0"/>
              <a:t>的“显式差分求解器”，很高效，但是没有神经网络，和课程关系有点远，所以接下来会回到深度学习上来。</a:t>
            </a:r>
          </a:p>
        </p:txBody>
      </p:sp>
      <p:pic>
        <p:nvPicPr>
          <p:cNvPr id="16" name="图片 15">
            <a:extLst>
              <a:ext uri="{FF2B5EF4-FFF2-40B4-BE49-F238E27FC236}">
                <a16:creationId xmlns:a16="http://schemas.microsoft.com/office/drawing/2014/main" id="{583197F7-3DEB-C002-713A-7AFB38C32CA9}"/>
              </a:ext>
            </a:extLst>
          </p:cNvPr>
          <p:cNvPicPr>
            <a:picLocks noChangeAspect="1"/>
          </p:cNvPicPr>
          <p:nvPr/>
        </p:nvPicPr>
        <p:blipFill>
          <a:blip r:embed="rId3"/>
          <a:stretch>
            <a:fillRect/>
          </a:stretch>
        </p:blipFill>
        <p:spPr>
          <a:xfrm>
            <a:off x="5720809" y="2023208"/>
            <a:ext cx="5740695" cy="4426177"/>
          </a:xfrm>
          <a:prstGeom prst="rect">
            <a:avLst/>
          </a:prstGeom>
        </p:spPr>
      </p:pic>
    </p:spTree>
    <p:extLst>
      <p:ext uri="{BB962C8B-B14F-4D97-AF65-F5344CB8AC3E}">
        <p14:creationId xmlns:p14="http://schemas.microsoft.com/office/powerpoint/2010/main" val="1777462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749" y="430251"/>
            <a:ext cx="10858500" cy="900112"/>
          </a:xfrm>
        </p:spPr>
        <p:txBody>
          <a:bodyPr/>
          <a:lstStyle/>
          <a:p>
            <a:r>
              <a:rPr lang="zh-CN" altLang="en-US" dirty="0"/>
              <a:t>用深度学习</a:t>
            </a:r>
            <a:r>
              <a:rPr lang="en-US" altLang="zh-CN" dirty="0"/>
              <a:t>&amp;PINN</a:t>
            </a:r>
            <a:r>
              <a:rPr lang="zh-CN" altLang="en-US" dirty="0"/>
              <a:t>的方式解决的流程：</a:t>
            </a:r>
            <a:endParaRPr lang="en-US" dirty="0"/>
          </a:p>
        </p:txBody>
      </p:sp>
      <p:grpSp>
        <p:nvGrpSpPr>
          <p:cNvPr id="65" name="组合 64">
            <a:extLst>
              <a:ext uri="{FF2B5EF4-FFF2-40B4-BE49-F238E27FC236}">
                <a16:creationId xmlns:a16="http://schemas.microsoft.com/office/drawing/2014/main" id="{3980ABA1-3C8F-222E-0D25-C72380A38696}"/>
              </a:ext>
            </a:extLst>
          </p:cNvPr>
          <p:cNvGrpSpPr>
            <a:grpSpLocks noChangeAspect="1"/>
          </p:cNvGrpSpPr>
          <p:nvPr>
            <p:custDataLst>
              <p:tags r:id="rId1"/>
            </p:custDataLst>
          </p:nvPr>
        </p:nvGrpSpPr>
        <p:grpSpPr>
          <a:xfrm>
            <a:off x="660400" y="1792015"/>
            <a:ext cx="10745636" cy="3815765"/>
            <a:chOff x="582507" y="1792016"/>
            <a:chExt cx="9219873" cy="3273968"/>
          </a:xfrm>
        </p:grpSpPr>
        <p:grpSp>
          <p:nvGrpSpPr>
            <p:cNvPr id="66" name="组合 65">
              <a:extLst>
                <a:ext uri="{FF2B5EF4-FFF2-40B4-BE49-F238E27FC236}">
                  <a16:creationId xmlns:a16="http://schemas.microsoft.com/office/drawing/2014/main" id="{E9286053-D19A-0733-F55C-A5DFA3794C62}"/>
                </a:ext>
              </a:extLst>
            </p:cNvPr>
            <p:cNvGrpSpPr/>
            <p:nvPr/>
          </p:nvGrpSpPr>
          <p:grpSpPr>
            <a:xfrm>
              <a:off x="582507" y="1792016"/>
              <a:ext cx="2016105" cy="3099528"/>
              <a:chOff x="582507" y="1792016"/>
              <a:chExt cx="2016105" cy="3099528"/>
            </a:xfrm>
          </p:grpSpPr>
          <p:sp>
            <p:nvSpPr>
              <p:cNvPr id="91" name="1">
                <a:extLst>
                  <a:ext uri="{FF2B5EF4-FFF2-40B4-BE49-F238E27FC236}">
                    <a16:creationId xmlns:a16="http://schemas.microsoft.com/office/drawing/2014/main" id="{DA3B1CB6-C576-1EA9-444E-D53E5E35D2F6}"/>
                  </a:ext>
                </a:extLst>
              </p:cNvPr>
              <p:cNvSpPr/>
              <p:nvPr>
                <p:custDataLst>
                  <p:tags r:id="rId22"/>
                </p:custDataLst>
              </p:nvPr>
            </p:nvSpPr>
            <p:spPr>
              <a:xfrm>
                <a:off x="1012899"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92" name="Index-1">
                <a:extLst>
                  <a:ext uri="{FF2B5EF4-FFF2-40B4-BE49-F238E27FC236}">
                    <a16:creationId xmlns:a16="http://schemas.microsoft.com/office/drawing/2014/main" id="{DD8FCC0F-FE53-4AD0-9F7E-32DEDB41A264}"/>
                  </a:ext>
                </a:extLst>
              </p:cNvPr>
              <p:cNvSpPr/>
              <p:nvPr>
                <p:custDataLst>
                  <p:tags r:id="rId23"/>
                </p:custDataLst>
              </p:nvPr>
            </p:nvSpPr>
            <p:spPr>
              <a:xfrm>
                <a:off x="1112924"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01</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93" name="Body-1">
                <a:extLst>
                  <a:ext uri="{FF2B5EF4-FFF2-40B4-BE49-F238E27FC236}">
                    <a16:creationId xmlns:a16="http://schemas.microsoft.com/office/drawing/2014/main" id="{D69D452F-8A9E-D3CF-C268-3D5C41E06291}"/>
                  </a:ext>
                </a:extLst>
              </p:cNvPr>
              <p:cNvSpPr txBox="1">
                <a:spLocks/>
              </p:cNvSpPr>
              <p:nvPr>
                <p:custDataLst>
                  <p:tags r:id="rId24"/>
                </p:custDataLst>
              </p:nvPr>
            </p:nvSpPr>
            <p:spPr>
              <a:xfrm>
                <a:off x="848149" y="3881904"/>
                <a:ext cx="1480440" cy="808630"/>
              </a:xfrm>
              <a:prstGeom prst="rect">
                <a:avLst/>
              </a:prstGeom>
            </p:spPr>
            <p:txBody>
              <a:bodyPr wrap="square" rtlCol="0" anchor="t" anchorCtr="0">
                <a:normAutofit lnSpcReduction="10000"/>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定义</a:t>
                </a:r>
                <a:r>
                  <a:rPr lang="en-US" altLang="zh-CN" sz="1200" dirty="0">
                    <a:solidFill>
                      <a:schemeClr val="tx1">
                        <a:lumMod val="85000"/>
                        <a:lumOff val="15000"/>
                      </a:schemeClr>
                    </a:solidFill>
                    <a:latin typeface="+mn-ea"/>
                  </a:rPr>
                  <a:t>MLP </a:t>
                </a:r>
                <a:r>
                  <a:rPr lang="zh-CN" altLang="en-US" sz="1200" dirty="0">
                    <a:solidFill>
                      <a:schemeClr val="tx1">
                        <a:lumMod val="85000"/>
                        <a:lumOff val="15000"/>
                      </a:schemeClr>
                    </a:solidFill>
                    <a:latin typeface="+mn-ea"/>
                  </a:rPr>
                  <a:t>使得</a:t>
                </a:r>
                <a:endParaRPr lang="en-US" altLang="zh-CN" sz="1200" dirty="0">
                  <a:solidFill>
                    <a:schemeClr val="tx1">
                      <a:lumMod val="85000"/>
                      <a:lumOff val="15000"/>
                    </a:schemeClr>
                  </a:solidFill>
                  <a:latin typeface="+mn-ea"/>
                </a:endParaRPr>
              </a:p>
              <a:p>
                <a:pPr>
                  <a:lnSpc>
                    <a:spcPct val="120000"/>
                  </a:lnSpc>
                </a:pPr>
                <a:r>
                  <a:rPr lang="zh-CN" altLang="en-US" sz="1200" dirty="0">
                    <a:solidFill>
                      <a:schemeClr val="tx1">
                        <a:lumMod val="85000"/>
                        <a:lumOff val="15000"/>
                      </a:schemeClr>
                    </a:solidFill>
                    <a:latin typeface="+mn-ea"/>
                  </a:rPr>
                  <a:t>  输入（</a:t>
                </a:r>
                <a:r>
                  <a:rPr lang="en-US" altLang="zh-CN" sz="1200" dirty="0" err="1">
                    <a:solidFill>
                      <a:schemeClr val="tx1">
                        <a:lumMod val="85000"/>
                        <a:lumOff val="15000"/>
                      </a:schemeClr>
                    </a:solidFill>
                    <a:latin typeface="+mn-ea"/>
                  </a:rPr>
                  <a:t>x,t</a:t>
                </a:r>
                <a:r>
                  <a:rPr lang="zh-CN" altLang="en-US" sz="1200" dirty="0">
                    <a:solidFill>
                      <a:schemeClr val="tx1">
                        <a:lumMod val="85000"/>
                        <a:lumOff val="15000"/>
                      </a:schemeClr>
                    </a:solidFill>
                    <a:latin typeface="+mn-ea"/>
                  </a:rPr>
                  <a:t>）</a:t>
                </a:r>
                <a:endParaRPr lang="en-US" altLang="zh-CN" sz="1200" dirty="0">
                  <a:solidFill>
                    <a:schemeClr val="tx1">
                      <a:lumMod val="85000"/>
                      <a:lumOff val="15000"/>
                    </a:schemeClr>
                  </a:solidFill>
                  <a:latin typeface="+mn-ea"/>
                </a:endParaRPr>
              </a:p>
              <a:p>
                <a:pPr>
                  <a:lnSpc>
                    <a:spcPct val="120000"/>
                  </a:lnSpc>
                </a:pPr>
                <a:r>
                  <a:rPr lang="zh-CN" altLang="en-US" sz="1200" dirty="0">
                    <a:solidFill>
                      <a:schemeClr val="tx1">
                        <a:lumMod val="85000"/>
                        <a:lumOff val="15000"/>
                      </a:schemeClr>
                    </a:solidFill>
                    <a:latin typeface="+mn-ea"/>
                  </a:rPr>
                  <a:t>  输出（</a:t>
                </a:r>
                <a:r>
                  <a:rPr lang="en-US" altLang="zh-CN" sz="1200" dirty="0" err="1">
                    <a:solidFill>
                      <a:schemeClr val="tx1">
                        <a:lumMod val="85000"/>
                        <a:lumOff val="15000"/>
                      </a:schemeClr>
                    </a:solidFill>
                    <a:latin typeface="+mn-ea"/>
                  </a:rPr>
                  <a:t>x</a:t>
                </a:r>
                <a:r>
                  <a:rPr lang="en-US" altLang="zh-CN" dirty="0" err="1">
                    <a:solidFill>
                      <a:schemeClr val="tx1">
                        <a:lumMod val="85000"/>
                        <a:lumOff val="15000"/>
                      </a:schemeClr>
                    </a:solidFill>
                    <a:latin typeface="+mn-ea"/>
                  </a:rPr>
                  <a:t>,t</a:t>
                </a:r>
                <a:r>
                  <a:rPr lang="zh-CN" altLang="en-US" sz="1200" dirty="0">
                    <a:solidFill>
                      <a:schemeClr val="tx1">
                        <a:lumMod val="85000"/>
                        <a:lumOff val="15000"/>
                      </a:schemeClr>
                    </a:solidFill>
                    <a:latin typeface="+mn-ea"/>
                  </a:rPr>
                  <a:t>）</a:t>
                </a:r>
                <a:endParaRPr lang="en-US" altLang="zh-CN" sz="1200" dirty="0">
                  <a:solidFill>
                    <a:schemeClr val="tx1">
                      <a:lumMod val="85000"/>
                      <a:lumOff val="15000"/>
                    </a:schemeClr>
                  </a:solidFill>
                  <a:latin typeface="+mn-ea"/>
                </a:endParaRPr>
              </a:p>
              <a:p>
                <a:pPr>
                  <a:lnSpc>
                    <a:spcPct val="120000"/>
                  </a:lnSpc>
                </a:pPr>
                <a:r>
                  <a:rPr lang="zh-CN" altLang="en-US" dirty="0">
                    <a:solidFill>
                      <a:schemeClr val="tx1">
                        <a:lumMod val="85000"/>
                        <a:lumOff val="15000"/>
                      </a:schemeClr>
                    </a:solidFill>
                    <a:latin typeface="+mn-ea"/>
                  </a:rPr>
                  <a:t>本处以</a:t>
                </a:r>
                <a:r>
                  <a:rPr lang="en-US" altLang="zh-CN" dirty="0">
                    <a:solidFill>
                      <a:schemeClr val="tx1">
                        <a:lumMod val="85000"/>
                        <a:lumOff val="15000"/>
                      </a:schemeClr>
                    </a:solidFill>
                    <a:latin typeface="+mn-ea"/>
                  </a:rPr>
                  <a:t>Haiku</a:t>
                </a:r>
                <a:r>
                  <a:rPr lang="zh-CN" altLang="en-US" dirty="0">
                    <a:solidFill>
                      <a:schemeClr val="tx1">
                        <a:lumMod val="85000"/>
                        <a:lumOff val="15000"/>
                      </a:schemeClr>
                    </a:solidFill>
                    <a:latin typeface="+mn-ea"/>
                  </a:rPr>
                  <a:t>为例</a:t>
                </a:r>
                <a:endParaRPr lang="zh-CN" altLang="en-US" sz="1200" dirty="0">
                  <a:solidFill>
                    <a:schemeClr val="tx1">
                      <a:lumMod val="85000"/>
                      <a:lumOff val="15000"/>
                    </a:schemeClr>
                  </a:solidFill>
                  <a:latin typeface="+mn-ea"/>
                </a:endParaRPr>
              </a:p>
            </p:txBody>
          </p:sp>
          <p:sp>
            <p:nvSpPr>
              <p:cNvPr id="94" name="Title-1">
                <a:extLst>
                  <a:ext uri="{FF2B5EF4-FFF2-40B4-BE49-F238E27FC236}">
                    <a16:creationId xmlns:a16="http://schemas.microsoft.com/office/drawing/2014/main" id="{BA890E4C-47BB-9DC0-CEE5-1E9D0F079648}"/>
                  </a:ext>
                </a:extLst>
              </p:cNvPr>
              <p:cNvSpPr txBox="1">
                <a:spLocks/>
              </p:cNvSpPr>
              <p:nvPr>
                <p:custDataLst>
                  <p:tags r:id="rId25"/>
                </p:custDataLst>
              </p:nvPr>
            </p:nvSpPr>
            <p:spPr>
              <a:xfrm>
                <a:off x="778784" y="3369443"/>
                <a:ext cx="1625851" cy="427349"/>
              </a:xfrm>
              <a:prstGeom prst="rect">
                <a:avLst/>
              </a:prstGeom>
              <a:noFill/>
            </p:spPr>
            <p:txBody>
              <a:bodyPr wrap="square" rtlCol="0" anchor="b" anchorCtr="0">
                <a:normAutofit/>
              </a:bodyPr>
              <a:lstStyle/>
              <a:p>
                <a:pPr algn="ctr" defTabSz="913765"/>
                <a:r>
                  <a:rPr lang="zh-CN" altLang="en-US" b="1" dirty="0">
                    <a:latin typeface="+mn-ea"/>
                  </a:rPr>
                  <a:t>定义</a:t>
                </a:r>
                <a:r>
                  <a:rPr lang="en-US" altLang="zh-CN" b="1" dirty="0">
                    <a:latin typeface="+mn-ea"/>
                  </a:rPr>
                  <a:t>MLP</a:t>
                </a:r>
                <a:endParaRPr lang="zh-CN" altLang="en-US" b="1" dirty="0">
                  <a:solidFill>
                    <a:schemeClr val="tx1"/>
                  </a:solidFill>
                  <a:latin typeface="+mn-ea"/>
                </a:endParaRPr>
              </a:p>
            </p:txBody>
          </p:sp>
          <p:sp>
            <p:nvSpPr>
              <p:cNvPr id="95" name="1">
                <a:extLst>
                  <a:ext uri="{FF2B5EF4-FFF2-40B4-BE49-F238E27FC236}">
                    <a16:creationId xmlns:a16="http://schemas.microsoft.com/office/drawing/2014/main" id="{A9C9A56C-D914-337A-3149-EB5D0F15B401}"/>
                  </a:ext>
                </a:extLst>
              </p:cNvPr>
              <p:cNvSpPr/>
              <p:nvPr>
                <p:custDataLst>
                  <p:tags r:id="rId26"/>
                </p:custDataLst>
              </p:nvPr>
            </p:nvSpPr>
            <p:spPr>
              <a:xfrm>
                <a:off x="582507" y="3816691"/>
                <a:ext cx="199541" cy="1074853"/>
              </a:xfrm>
              <a:custGeom>
                <a:avLst/>
                <a:gdLst>
                  <a:gd name="connsiteX0" fmla="*/ 99981 w 199541"/>
                  <a:gd name="connsiteY0" fmla="*/ 993706 h 1074853"/>
                  <a:gd name="connsiteX1" fmla="*/ 129234 w 199541"/>
                  <a:gd name="connsiteY1" fmla="*/ 1005757 h 1074853"/>
                  <a:gd name="connsiteX2" fmla="*/ 129234 w 199541"/>
                  <a:gd name="connsiteY2" fmla="*/ 1062919 h 1074853"/>
                  <a:gd name="connsiteX3" fmla="*/ 70727 w 199541"/>
                  <a:gd name="connsiteY3" fmla="*/ 1062919 h 1074853"/>
                  <a:gd name="connsiteX4" fmla="*/ 70727 w 199541"/>
                  <a:gd name="connsiteY4" fmla="*/ 1005757 h 1074853"/>
                  <a:gd name="connsiteX5" fmla="*/ 99981 w 199541"/>
                  <a:gd name="connsiteY5" fmla="*/ 993706 h 1074853"/>
                  <a:gd name="connsiteX6" fmla="*/ 99981 w 199541"/>
                  <a:gd name="connsiteY6" fmla="*/ 820210 h 1074853"/>
                  <a:gd name="connsiteX7" fmla="*/ 128804 w 199541"/>
                  <a:gd name="connsiteY7" fmla="*/ 832260 h 1074853"/>
                  <a:gd name="connsiteX8" fmla="*/ 128804 w 199541"/>
                  <a:gd name="connsiteY8" fmla="*/ 889423 h 1074853"/>
                  <a:gd name="connsiteX9" fmla="*/ 70727 w 199541"/>
                  <a:gd name="connsiteY9" fmla="*/ 889423 h 1074853"/>
                  <a:gd name="connsiteX10" fmla="*/ 70727 w 199541"/>
                  <a:gd name="connsiteY10" fmla="*/ 832260 h 1074853"/>
                  <a:gd name="connsiteX11" fmla="*/ 99981 w 199541"/>
                  <a:gd name="connsiteY11" fmla="*/ 820210 h 1074853"/>
                  <a:gd name="connsiteX12" fmla="*/ 99551 w 199541"/>
                  <a:gd name="connsiteY12" fmla="*/ 4 h 1074853"/>
                  <a:gd name="connsiteX13" fmla="*/ 116759 w 199541"/>
                  <a:gd name="connsiteY13" fmla="*/ 11900 h 1074853"/>
                  <a:gd name="connsiteX14" fmla="*/ 198066 w 199541"/>
                  <a:gd name="connsiteY14" fmla="*/ 194203 h 1074853"/>
                  <a:gd name="connsiteX15" fmla="*/ 195915 w 199541"/>
                  <a:gd name="connsiteY15" fmla="*/ 216295 h 1074853"/>
                  <a:gd name="connsiteX16" fmla="*/ 179998 w 199541"/>
                  <a:gd name="connsiteY16" fmla="*/ 226028 h 1074853"/>
                  <a:gd name="connsiteX17" fmla="*/ 140850 w 199541"/>
                  <a:gd name="connsiteY17" fmla="*/ 226028 h 1074853"/>
                  <a:gd name="connsiteX18" fmla="*/ 140850 w 199541"/>
                  <a:gd name="connsiteY18" fmla="*/ 664635 h 1074853"/>
                  <a:gd name="connsiteX19" fmla="*/ 138269 w 199541"/>
                  <a:gd name="connsiteY19" fmla="*/ 699551 h 1074853"/>
                  <a:gd name="connsiteX20" fmla="*/ 113747 w 199541"/>
                  <a:gd name="connsiteY20" fmla="*/ 723652 h 1074853"/>
                  <a:gd name="connsiteX21" fmla="*/ 99981 w 199541"/>
                  <a:gd name="connsiteY21" fmla="*/ 725969 h 1074853"/>
                  <a:gd name="connsiteX22" fmla="*/ 86215 w 199541"/>
                  <a:gd name="connsiteY22" fmla="*/ 723652 h 1074853"/>
                  <a:gd name="connsiteX23" fmla="*/ 61693 w 199541"/>
                  <a:gd name="connsiteY23" fmla="*/ 699551 h 1074853"/>
                  <a:gd name="connsiteX24" fmla="*/ 59112 w 199541"/>
                  <a:gd name="connsiteY24" fmla="*/ 664635 h 1074853"/>
                  <a:gd name="connsiteX25" fmla="*/ 59112 w 199541"/>
                  <a:gd name="connsiteY25" fmla="*/ 226183 h 1074853"/>
                  <a:gd name="connsiteX26" fmla="*/ 20825 w 199541"/>
                  <a:gd name="connsiteY26" fmla="*/ 226183 h 1074853"/>
                  <a:gd name="connsiteX27" fmla="*/ 4047 w 199541"/>
                  <a:gd name="connsiteY27" fmla="*/ 216913 h 1074853"/>
                  <a:gd name="connsiteX28" fmla="*/ 1036 w 199541"/>
                  <a:gd name="connsiteY28" fmla="*/ 194821 h 1074853"/>
                  <a:gd name="connsiteX29" fmla="*/ 82343 w 199541"/>
                  <a:gd name="connsiteY29" fmla="*/ 11900 h 1074853"/>
                  <a:gd name="connsiteX30" fmla="*/ 99551 w 199541"/>
                  <a:gd name="connsiteY30" fmla="*/ 4 h 107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541" h="1074853">
                    <a:moveTo>
                      <a:pt x="99981" y="993706"/>
                    </a:moveTo>
                    <a:cubicBezTo>
                      <a:pt x="110306" y="993706"/>
                      <a:pt x="121061" y="997723"/>
                      <a:pt x="129234" y="1005757"/>
                    </a:cubicBezTo>
                    <a:cubicBezTo>
                      <a:pt x="145152" y="1021515"/>
                      <a:pt x="145152" y="1047161"/>
                      <a:pt x="129234" y="1062919"/>
                    </a:cubicBezTo>
                    <a:cubicBezTo>
                      <a:pt x="112887" y="1078832"/>
                      <a:pt x="87075" y="1078832"/>
                      <a:pt x="70727" y="1062919"/>
                    </a:cubicBezTo>
                    <a:cubicBezTo>
                      <a:pt x="54810" y="1047161"/>
                      <a:pt x="54810" y="1021515"/>
                      <a:pt x="70727" y="1005757"/>
                    </a:cubicBezTo>
                    <a:cubicBezTo>
                      <a:pt x="78901" y="997723"/>
                      <a:pt x="89226" y="993706"/>
                      <a:pt x="99981" y="993706"/>
                    </a:cubicBezTo>
                    <a:close/>
                    <a:moveTo>
                      <a:pt x="99981" y="820210"/>
                    </a:moveTo>
                    <a:cubicBezTo>
                      <a:pt x="110306" y="820210"/>
                      <a:pt x="121061" y="824227"/>
                      <a:pt x="128804" y="832260"/>
                    </a:cubicBezTo>
                    <a:cubicBezTo>
                      <a:pt x="145152" y="848019"/>
                      <a:pt x="145152" y="873665"/>
                      <a:pt x="128804" y="889423"/>
                    </a:cubicBezTo>
                    <a:cubicBezTo>
                      <a:pt x="112887" y="905336"/>
                      <a:pt x="86645" y="905336"/>
                      <a:pt x="70727" y="889423"/>
                    </a:cubicBezTo>
                    <a:cubicBezTo>
                      <a:pt x="54380" y="873665"/>
                      <a:pt x="54380" y="848019"/>
                      <a:pt x="70727" y="832260"/>
                    </a:cubicBezTo>
                    <a:cubicBezTo>
                      <a:pt x="78901" y="824227"/>
                      <a:pt x="89226" y="820210"/>
                      <a:pt x="99981" y="820210"/>
                    </a:cubicBezTo>
                    <a:close/>
                    <a:moveTo>
                      <a:pt x="99551" y="4"/>
                    </a:moveTo>
                    <a:cubicBezTo>
                      <a:pt x="106864" y="4"/>
                      <a:pt x="113747" y="4639"/>
                      <a:pt x="116759" y="11900"/>
                    </a:cubicBezTo>
                    <a:lnTo>
                      <a:pt x="198066" y="194203"/>
                    </a:lnTo>
                    <a:cubicBezTo>
                      <a:pt x="200647" y="201464"/>
                      <a:pt x="199787" y="209806"/>
                      <a:pt x="195915" y="216295"/>
                    </a:cubicBezTo>
                    <a:cubicBezTo>
                      <a:pt x="192473" y="222320"/>
                      <a:pt x="186451" y="226028"/>
                      <a:pt x="179998" y="226028"/>
                    </a:cubicBezTo>
                    <a:lnTo>
                      <a:pt x="140850" y="226028"/>
                    </a:lnTo>
                    <a:lnTo>
                      <a:pt x="140850" y="664635"/>
                    </a:lnTo>
                    <a:cubicBezTo>
                      <a:pt x="140850" y="682093"/>
                      <a:pt x="140850" y="692598"/>
                      <a:pt x="138269" y="699551"/>
                    </a:cubicBezTo>
                    <a:cubicBezTo>
                      <a:pt x="134397" y="710674"/>
                      <a:pt x="125363" y="719480"/>
                      <a:pt x="113747" y="723652"/>
                    </a:cubicBezTo>
                    <a:cubicBezTo>
                      <a:pt x="109445" y="725197"/>
                      <a:pt x="104713" y="725969"/>
                      <a:pt x="99981" y="725969"/>
                    </a:cubicBezTo>
                    <a:cubicBezTo>
                      <a:pt x="95249" y="725969"/>
                      <a:pt x="90517" y="725197"/>
                      <a:pt x="86215" y="723652"/>
                    </a:cubicBezTo>
                    <a:cubicBezTo>
                      <a:pt x="74599" y="719480"/>
                      <a:pt x="65565" y="710674"/>
                      <a:pt x="61693" y="699551"/>
                    </a:cubicBezTo>
                    <a:cubicBezTo>
                      <a:pt x="59112" y="692598"/>
                      <a:pt x="59112" y="682093"/>
                      <a:pt x="59112" y="664635"/>
                    </a:cubicBezTo>
                    <a:lnTo>
                      <a:pt x="59112" y="226183"/>
                    </a:lnTo>
                    <a:lnTo>
                      <a:pt x="20825" y="226183"/>
                    </a:lnTo>
                    <a:cubicBezTo>
                      <a:pt x="14372" y="226337"/>
                      <a:pt x="7919" y="222784"/>
                      <a:pt x="4047" y="216913"/>
                    </a:cubicBezTo>
                    <a:cubicBezTo>
                      <a:pt x="175" y="210424"/>
                      <a:pt x="-1115" y="202236"/>
                      <a:pt x="1036" y="194821"/>
                    </a:cubicBezTo>
                    <a:lnTo>
                      <a:pt x="82343" y="11900"/>
                    </a:lnTo>
                    <a:cubicBezTo>
                      <a:pt x="85784" y="4639"/>
                      <a:pt x="92668" y="-150"/>
                      <a:pt x="99551" y="4"/>
                    </a:cubicBezTo>
                    <a:close/>
                  </a:path>
                </a:pathLst>
              </a:custGeom>
              <a:solidFill>
                <a:schemeClr val="accent1">
                  <a:alpha val="15000"/>
                </a:schemeClr>
              </a:solidFill>
              <a:ln w="12700">
                <a:miter lim="400000"/>
              </a:ln>
            </p:spPr>
            <p:txBody>
              <a:bodyPr wrap="square" lIns="45718" tIns="45718" rIns="45718" bIns="45718">
                <a:noAutofit/>
              </a:bodyPr>
              <a:lstStyle/>
              <a:p>
                <a:endParaRPr dirty="0"/>
              </a:p>
            </p:txBody>
          </p:sp>
          <p:sp>
            <p:nvSpPr>
              <p:cNvPr id="96" name="1">
                <a:extLst>
                  <a:ext uri="{FF2B5EF4-FFF2-40B4-BE49-F238E27FC236}">
                    <a16:creationId xmlns:a16="http://schemas.microsoft.com/office/drawing/2014/main" id="{EF01F9C0-986C-05D7-8194-6244711FC086}"/>
                  </a:ext>
                </a:extLst>
              </p:cNvPr>
              <p:cNvSpPr/>
              <p:nvPr>
                <p:custDataLst>
                  <p:tags r:id="rId27"/>
                </p:custDataLst>
              </p:nvPr>
            </p:nvSpPr>
            <p:spPr>
              <a:xfrm>
                <a:off x="636861" y="1792016"/>
                <a:ext cx="1961751" cy="1917896"/>
              </a:xfrm>
              <a:custGeom>
                <a:avLst/>
                <a:gdLst>
                  <a:gd name="connsiteX0" fmla="*/ 968804 w 1961751"/>
                  <a:gd name="connsiteY0" fmla="*/ 136 h 1917896"/>
                  <a:gd name="connsiteX1" fmla="*/ 1901472 w 1961751"/>
                  <a:gd name="connsiteY1" fmla="*/ 934049 h 1917896"/>
                  <a:gd name="connsiteX2" fmla="*/ 1901042 w 1961751"/>
                  <a:gd name="connsiteY2" fmla="*/ 1443105 h 1917896"/>
                  <a:gd name="connsiteX3" fmla="*/ 1941050 w 1961751"/>
                  <a:gd name="connsiteY3" fmla="*/ 1443105 h 1917896"/>
                  <a:gd name="connsiteX4" fmla="*/ 1957828 w 1961751"/>
                  <a:gd name="connsiteY4" fmla="*/ 1452529 h 1917896"/>
                  <a:gd name="connsiteX5" fmla="*/ 1960409 w 1961751"/>
                  <a:gd name="connsiteY5" fmla="*/ 1474467 h 1917896"/>
                  <a:gd name="connsiteX6" fmla="*/ 1879532 w 1961751"/>
                  <a:gd name="connsiteY6" fmla="*/ 1657387 h 1917896"/>
                  <a:gd name="connsiteX7" fmla="*/ 1861894 w 1961751"/>
                  <a:gd name="connsiteY7" fmla="*/ 1669283 h 1917896"/>
                  <a:gd name="connsiteX8" fmla="*/ 1845116 w 1961751"/>
                  <a:gd name="connsiteY8" fmla="*/ 1657387 h 1917896"/>
                  <a:gd name="connsiteX9" fmla="*/ 1764239 w 1961751"/>
                  <a:gd name="connsiteY9" fmla="*/ 1475085 h 1917896"/>
                  <a:gd name="connsiteX10" fmla="*/ 1765960 w 1961751"/>
                  <a:gd name="connsiteY10" fmla="*/ 1452992 h 1917896"/>
                  <a:gd name="connsiteX11" fmla="*/ 1781877 w 1961751"/>
                  <a:gd name="connsiteY11" fmla="*/ 1443259 h 1917896"/>
                  <a:gd name="connsiteX12" fmla="*/ 1819735 w 1961751"/>
                  <a:gd name="connsiteY12" fmla="*/ 1443259 h 1917896"/>
                  <a:gd name="connsiteX13" fmla="*/ 1820165 w 1961751"/>
                  <a:gd name="connsiteY13" fmla="*/ 933431 h 1917896"/>
                  <a:gd name="connsiteX14" fmla="*/ 960631 w 1961751"/>
                  <a:gd name="connsiteY14" fmla="*/ 82790 h 1917896"/>
                  <a:gd name="connsiteX15" fmla="*/ 82598 w 1961751"/>
                  <a:gd name="connsiteY15" fmla="*/ 933122 h 1917896"/>
                  <a:gd name="connsiteX16" fmla="*/ 82168 w 1961751"/>
                  <a:gd name="connsiteY16" fmla="*/ 1875532 h 1917896"/>
                  <a:gd name="connsiteX17" fmla="*/ 47752 w 1961751"/>
                  <a:gd name="connsiteY17" fmla="*/ 1917554 h 1917896"/>
                  <a:gd name="connsiteX18" fmla="*/ 1721 w 1961751"/>
                  <a:gd name="connsiteY18" fmla="*/ 1875532 h 1917896"/>
                  <a:gd name="connsiteX19" fmla="*/ 0 w 1961751"/>
                  <a:gd name="connsiteY19" fmla="*/ 933276 h 1917896"/>
                  <a:gd name="connsiteX20" fmla="*/ 968804 w 1961751"/>
                  <a:gd name="connsiteY20" fmla="*/ 136 h 191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1751" h="1917896">
                    <a:moveTo>
                      <a:pt x="968804" y="136"/>
                    </a:moveTo>
                    <a:cubicBezTo>
                      <a:pt x="1487622" y="8788"/>
                      <a:pt x="1903193" y="424684"/>
                      <a:pt x="1901472" y="934049"/>
                    </a:cubicBezTo>
                    <a:lnTo>
                      <a:pt x="1901042" y="1443105"/>
                    </a:lnTo>
                    <a:lnTo>
                      <a:pt x="1941050" y="1443105"/>
                    </a:lnTo>
                    <a:cubicBezTo>
                      <a:pt x="1947503" y="1443105"/>
                      <a:pt x="1953526" y="1446503"/>
                      <a:pt x="1957828" y="1452529"/>
                    </a:cubicBezTo>
                    <a:cubicBezTo>
                      <a:pt x="1961700" y="1458863"/>
                      <a:pt x="1962990" y="1467051"/>
                      <a:pt x="1960409" y="1474467"/>
                    </a:cubicBezTo>
                    <a:lnTo>
                      <a:pt x="1879532" y="1657387"/>
                    </a:lnTo>
                    <a:cubicBezTo>
                      <a:pt x="1876091" y="1664803"/>
                      <a:pt x="1869207" y="1669437"/>
                      <a:pt x="1861894" y="1669283"/>
                    </a:cubicBezTo>
                    <a:cubicBezTo>
                      <a:pt x="1855011" y="1669283"/>
                      <a:pt x="1848128" y="1664648"/>
                      <a:pt x="1845116" y="1657387"/>
                    </a:cubicBezTo>
                    <a:lnTo>
                      <a:pt x="1764239" y="1475085"/>
                    </a:lnTo>
                    <a:cubicBezTo>
                      <a:pt x="1761228" y="1467824"/>
                      <a:pt x="1761658" y="1459481"/>
                      <a:pt x="1765960" y="1452992"/>
                    </a:cubicBezTo>
                    <a:cubicBezTo>
                      <a:pt x="1769402" y="1446967"/>
                      <a:pt x="1775424" y="1443259"/>
                      <a:pt x="1781877" y="1443259"/>
                    </a:cubicBezTo>
                    <a:lnTo>
                      <a:pt x="1819735" y="1443259"/>
                    </a:lnTo>
                    <a:lnTo>
                      <a:pt x="1820165" y="933431"/>
                    </a:lnTo>
                    <a:cubicBezTo>
                      <a:pt x="1819735" y="466552"/>
                      <a:pt x="1436429" y="87270"/>
                      <a:pt x="960631" y="82790"/>
                    </a:cubicBezTo>
                    <a:cubicBezTo>
                      <a:pt x="478379" y="78310"/>
                      <a:pt x="84749" y="459754"/>
                      <a:pt x="82598" y="933122"/>
                    </a:cubicBezTo>
                    <a:lnTo>
                      <a:pt x="82168" y="1875532"/>
                    </a:lnTo>
                    <a:cubicBezTo>
                      <a:pt x="83888" y="1896234"/>
                      <a:pt x="68831" y="1914773"/>
                      <a:pt x="47752" y="1917554"/>
                    </a:cubicBezTo>
                    <a:cubicBezTo>
                      <a:pt x="22370" y="1920798"/>
                      <a:pt x="430" y="1900560"/>
                      <a:pt x="1721" y="1875532"/>
                    </a:cubicBezTo>
                    <a:lnTo>
                      <a:pt x="0" y="933276"/>
                    </a:lnTo>
                    <a:cubicBezTo>
                      <a:pt x="860" y="411397"/>
                      <a:pt x="437080" y="-8670"/>
                      <a:pt x="968804" y="136"/>
                    </a:cubicBezTo>
                    <a:close/>
                  </a:path>
                </a:pathLst>
              </a:custGeom>
              <a:solidFill>
                <a:schemeClr val="accent1">
                  <a:alpha val="15000"/>
                </a:schemeClr>
              </a:solidFill>
              <a:ln w="12700">
                <a:miter lim="400000"/>
              </a:ln>
            </p:spPr>
            <p:txBody>
              <a:bodyPr wrap="square" lIns="45718" tIns="45718" rIns="45718" bIns="45718">
                <a:noAutofit/>
              </a:bodyPr>
              <a:lstStyle/>
              <a:p>
                <a:endParaRPr dirty="0"/>
              </a:p>
            </p:txBody>
          </p:sp>
        </p:grpSp>
        <p:grpSp>
          <p:nvGrpSpPr>
            <p:cNvPr id="67" name="组合 66">
              <a:extLst>
                <a:ext uri="{FF2B5EF4-FFF2-40B4-BE49-F238E27FC236}">
                  <a16:creationId xmlns:a16="http://schemas.microsoft.com/office/drawing/2014/main" id="{D83D8FD9-F97D-1804-C7F2-E9EB7FDBDB50}"/>
                </a:ext>
              </a:extLst>
            </p:cNvPr>
            <p:cNvGrpSpPr/>
            <p:nvPr/>
          </p:nvGrpSpPr>
          <p:grpSpPr>
            <a:xfrm>
              <a:off x="2455995" y="2048427"/>
              <a:ext cx="1960502" cy="3017557"/>
              <a:chOff x="2455995" y="2048427"/>
              <a:chExt cx="1960502" cy="3017557"/>
            </a:xfrm>
          </p:grpSpPr>
          <p:sp>
            <p:nvSpPr>
              <p:cNvPr id="86" name="2">
                <a:extLst>
                  <a:ext uri="{FF2B5EF4-FFF2-40B4-BE49-F238E27FC236}">
                    <a16:creationId xmlns:a16="http://schemas.microsoft.com/office/drawing/2014/main" id="{C803C179-B221-2081-082B-A041C3315C26}"/>
                  </a:ext>
                </a:extLst>
              </p:cNvPr>
              <p:cNvSpPr/>
              <p:nvPr>
                <p:custDataLst>
                  <p:tags r:id="rId17"/>
                </p:custDataLst>
              </p:nvPr>
            </p:nvSpPr>
            <p:spPr>
              <a:xfrm>
                <a:off x="2455995" y="3421730"/>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87" name="2">
                <a:extLst>
                  <a:ext uri="{FF2B5EF4-FFF2-40B4-BE49-F238E27FC236}">
                    <a16:creationId xmlns:a16="http://schemas.microsoft.com/office/drawing/2014/main" id="{0099C10E-CAB4-B634-C178-8832A276048F}"/>
                  </a:ext>
                </a:extLst>
              </p:cNvPr>
              <p:cNvSpPr/>
              <p:nvPr>
                <p:custDataLst>
                  <p:tags r:id="rId18"/>
                </p:custDataLst>
              </p:nvPr>
            </p:nvSpPr>
            <p:spPr>
              <a:xfrm>
                <a:off x="2824810" y="3639793"/>
                <a:ext cx="1136343" cy="1102954"/>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88" name="Index-2">
                <a:extLst>
                  <a:ext uri="{FF2B5EF4-FFF2-40B4-BE49-F238E27FC236}">
                    <a16:creationId xmlns:a16="http://schemas.microsoft.com/office/drawing/2014/main" id="{A07368FD-4523-BDA5-767D-F7F60DD61AF9}"/>
                  </a:ext>
                </a:extLst>
              </p:cNvPr>
              <p:cNvSpPr/>
              <p:nvPr>
                <p:custDataLst>
                  <p:tags r:id="rId19"/>
                </p:custDataLst>
              </p:nvPr>
            </p:nvSpPr>
            <p:spPr>
              <a:xfrm>
                <a:off x="2924835" y="3736881"/>
                <a:ext cx="936294" cy="908778"/>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02</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9" name="Body-2">
                    <a:extLst>
                      <a:ext uri="{FF2B5EF4-FFF2-40B4-BE49-F238E27FC236}">
                        <a16:creationId xmlns:a16="http://schemas.microsoft.com/office/drawing/2014/main" id="{41D495EE-6268-05F1-E6EA-526921828193}"/>
                      </a:ext>
                    </a:extLst>
                  </p:cNvPr>
                  <p:cNvSpPr txBox="1">
                    <a:spLocks/>
                  </p:cNvSpPr>
                  <p:nvPr>
                    <p:custDataLst>
                      <p:tags r:id="rId20"/>
                    </p:custDataLst>
                  </p:nvPr>
                </p:nvSpPr>
                <p:spPr>
                  <a:xfrm>
                    <a:off x="2624939" y="2480211"/>
                    <a:ext cx="1551766" cy="808630"/>
                  </a:xfrm>
                  <a:prstGeom prst="rect">
                    <a:avLst/>
                  </a:prstGeom>
                </p:spPr>
                <p:txBody>
                  <a:bodyPr wrap="square" rtlCol="0" anchor="t" anchorCtr="0">
                    <a:normAutofit/>
                  </a:bodyPr>
                  <a:lstStyle>
                    <a:defPPr>
                      <a:defRPr lang="zh-CN"/>
                    </a:defPPr>
                    <a:lvl1pPr>
                      <a:lnSpc>
                        <a:spcPct val="120000"/>
                      </a:lnSpc>
                      <a:defRPr sz="1200">
                        <a:solidFill>
                          <a:schemeClr val="tx1">
                            <a:lumMod val="85000"/>
                            <a:lumOff val="15000"/>
                          </a:schemeClr>
                        </a:solidFill>
                        <a:latin typeface="+mn-ea"/>
                      </a:defRPr>
                    </a:lvl1pPr>
                  </a:lstStyle>
                  <a:p>
                    <a:r>
                      <a:rPr lang="en-US" altLang="zh-CN" dirty="0"/>
                      <a:t>Jax.grad( )</a:t>
                    </a:r>
                    <a:r>
                      <a:rPr lang="zh-CN" altLang="en-US" dirty="0"/>
                      <a:t>可以自动求导，构造</a:t>
                    </a:r>
                    <a:r>
                      <a:rPr lang="en-US" altLang="zh-CN" dirty="0"/>
                      <a:t>PDE</a:t>
                    </a:r>
                    <a:r>
                      <a:rPr lang="zh-CN" altLang="en-US" dirty="0"/>
                      <a:t>残差</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𝑥</m:t>
                              </m:r>
                            </m:sub>
                          </m:sSub>
                        </m:oMath>
                      </m:oMathPara>
                    </a14:m>
                    <a:endParaRPr lang="zh-CN" altLang="en-US" dirty="0"/>
                  </a:p>
                </p:txBody>
              </p:sp>
            </mc:Choice>
            <mc:Fallback xmlns="">
              <p:sp>
                <p:nvSpPr>
                  <p:cNvPr id="89" name="Body-2">
                    <a:extLst>
                      <a:ext uri="{FF2B5EF4-FFF2-40B4-BE49-F238E27FC236}">
                        <a16:creationId xmlns:a16="http://schemas.microsoft.com/office/drawing/2014/main" id="{41D495EE-6268-05F1-E6EA-526921828193}"/>
                      </a:ext>
                    </a:extLst>
                  </p:cNvPr>
                  <p:cNvSpPr txBox="1">
                    <a:spLocks noRot="1" noChangeAspect="1" noMove="1" noResize="1" noEditPoints="1" noAdjustHandles="1" noChangeArrowheads="1" noChangeShapeType="1" noTextEdit="1"/>
                  </p:cNvSpPr>
                  <p:nvPr>
                    <p:custDataLst>
                      <p:tags r:id="rId29"/>
                    </p:custDataLst>
                  </p:nvPr>
                </p:nvSpPr>
                <p:spPr>
                  <a:xfrm>
                    <a:off x="2624939" y="2480211"/>
                    <a:ext cx="1551766" cy="808630"/>
                  </a:xfrm>
                  <a:prstGeom prst="rect">
                    <a:avLst/>
                  </a:prstGeom>
                  <a:blipFill>
                    <a:blip r:embed="rId30"/>
                    <a:stretch>
                      <a:fillRect l="-337"/>
                    </a:stretch>
                  </a:blipFill>
                </p:spPr>
                <p:txBody>
                  <a:bodyPr/>
                  <a:lstStyle/>
                  <a:p>
                    <a:r>
                      <a:rPr lang="zh-CN" altLang="en-US">
                        <a:noFill/>
                      </a:rPr>
                      <a:t> </a:t>
                    </a:r>
                  </a:p>
                </p:txBody>
              </p:sp>
            </mc:Fallback>
          </mc:AlternateContent>
          <p:sp>
            <p:nvSpPr>
              <p:cNvPr id="90" name="Title-2">
                <a:extLst>
                  <a:ext uri="{FF2B5EF4-FFF2-40B4-BE49-F238E27FC236}">
                    <a16:creationId xmlns:a16="http://schemas.microsoft.com/office/drawing/2014/main" id="{3AD85B70-5314-5B83-9870-9225B524EA56}"/>
                  </a:ext>
                </a:extLst>
              </p:cNvPr>
              <p:cNvSpPr txBox="1">
                <a:spLocks/>
              </p:cNvSpPr>
              <p:nvPr>
                <p:custDataLst>
                  <p:tags r:id="rId21"/>
                </p:custDataLst>
              </p:nvPr>
            </p:nvSpPr>
            <p:spPr>
              <a:xfrm>
                <a:off x="2587897" y="2048427"/>
                <a:ext cx="1625851" cy="427349"/>
              </a:xfrm>
              <a:prstGeom prst="rect">
                <a:avLst/>
              </a:prstGeom>
              <a:noFill/>
            </p:spPr>
            <p:txBody>
              <a:bodyPr wrap="square" rtlCol="0" anchor="b" anchorCtr="0">
                <a:normAutofit/>
              </a:bodyPr>
              <a:lstStyle/>
              <a:p>
                <a:pPr algn="ctr" defTabSz="913765"/>
                <a:r>
                  <a:rPr lang="zh-CN" altLang="en-US" b="1" dirty="0">
                    <a:latin typeface="+mn-ea"/>
                  </a:rPr>
                  <a:t>构造</a:t>
                </a:r>
                <a:r>
                  <a:rPr lang="en-US" altLang="zh-CN" b="1" dirty="0">
                    <a:latin typeface="+mn-ea"/>
                  </a:rPr>
                  <a:t>PDE</a:t>
                </a:r>
                <a:r>
                  <a:rPr lang="zh-CN" altLang="en-US" b="1" dirty="0">
                    <a:latin typeface="+mn-ea"/>
                  </a:rPr>
                  <a:t>残差</a:t>
                </a:r>
                <a:endParaRPr lang="zh-CN" altLang="en-US" b="1" dirty="0">
                  <a:solidFill>
                    <a:schemeClr val="tx1"/>
                  </a:solidFill>
                  <a:latin typeface="+mn-ea"/>
                </a:endParaRPr>
              </a:p>
            </p:txBody>
          </p:sp>
        </p:grpSp>
        <p:grpSp>
          <p:nvGrpSpPr>
            <p:cNvPr id="68" name="组合 67">
              <a:extLst>
                <a:ext uri="{FF2B5EF4-FFF2-40B4-BE49-F238E27FC236}">
                  <a16:creationId xmlns:a16="http://schemas.microsoft.com/office/drawing/2014/main" id="{A913DC28-2D2F-2AD9-AE8A-0E6A9174C216}"/>
                </a:ext>
              </a:extLst>
            </p:cNvPr>
            <p:cNvGrpSpPr/>
            <p:nvPr/>
          </p:nvGrpSpPr>
          <p:grpSpPr>
            <a:xfrm>
              <a:off x="4243215" y="1792016"/>
              <a:ext cx="1960502" cy="2898518"/>
              <a:chOff x="4243215" y="1792016"/>
              <a:chExt cx="1960502" cy="2898518"/>
            </a:xfrm>
          </p:grpSpPr>
          <p:sp>
            <p:nvSpPr>
              <p:cNvPr id="81" name="3">
                <a:extLst>
                  <a:ext uri="{FF2B5EF4-FFF2-40B4-BE49-F238E27FC236}">
                    <a16:creationId xmlns:a16="http://schemas.microsoft.com/office/drawing/2014/main" id="{13CCEA67-C2D7-4857-DCF2-B714C1538F4B}"/>
                  </a:ext>
                </a:extLst>
              </p:cNvPr>
              <p:cNvSpPr/>
              <p:nvPr>
                <p:custDataLst>
                  <p:tags r:id="rId12"/>
                </p:custDataLst>
              </p:nvPr>
            </p:nvSpPr>
            <p:spPr>
              <a:xfrm flipV="1">
                <a:off x="4243215" y="1792016"/>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82" name="3">
                <a:extLst>
                  <a:ext uri="{FF2B5EF4-FFF2-40B4-BE49-F238E27FC236}">
                    <a16:creationId xmlns:a16="http://schemas.microsoft.com/office/drawing/2014/main" id="{B41BAFCF-D895-5589-EABE-E60643C140AA}"/>
                  </a:ext>
                </a:extLst>
              </p:cNvPr>
              <p:cNvSpPr/>
              <p:nvPr>
                <p:custDataLst>
                  <p:tags r:id="rId13"/>
                </p:custDataLst>
              </p:nvPr>
            </p:nvSpPr>
            <p:spPr>
              <a:xfrm>
                <a:off x="4616496"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83" name="Index-3">
                <a:extLst>
                  <a:ext uri="{FF2B5EF4-FFF2-40B4-BE49-F238E27FC236}">
                    <a16:creationId xmlns:a16="http://schemas.microsoft.com/office/drawing/2014/main" id="{87980351-729E-6B58-F30C-456ED66F5450}"/>
                  </a:ext>
                </a:extLst>
              </p:cNvPr>
              <p:cNvSpPr/>
              <p:nvPr>
                <p:custDataLst>
                  <p:tags r:id="rId14"/>
                </p:custDataLst>
              </p:nvPr>
            </p:nvSpPr>
            <p:spPr>
              <a:xfrm>
                <a:off x="4716521"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03</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84" name="Body-3">
                <a:extLst>
                  <a:ext uri="{FF2B5EF4-FFF2-40B4-BE49-F238E27FC236}">
                    <a16:creationId xmlns:a16="http://schemas.microsoft.com/office/drawing/2014/main" id="{6CE24A2A-E875-95FD-5BD4-0CCFA4CCA809}"/>
                  </a:ext>
                </a:extLst>
              </p:cNvPr>
              <p:cNvSpPr txBox="1">
                <a:spLocks/>
              </p:cNvSpPr>
              <p:nvPr>
                <p:custDataLst>
                  <p:tags r:id="rId15"/>
                </p:custDataLst>
              </p:nvPr>
            </p:nvSpPr>
            <p:spPr>
              <a:xfrm>
                <a:off x="4451746" y="3881904"/>
                <a:ext cx="1480440" cy="808630"/>
              </a:xfrm>
              <a:prstGeom prst="rect">
                <a:avLst/>
              </a:prstGeom>
            </p:spPr>
            <p:txBody>
              <a:bodyPr wrap="square" rtlCol="0" anchor="t" anchorCtr="0">
                <a:normAutofit/>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再初始和边界点上加上初值和周期边界条件的监督</a:t>
                </a:r>
              </a:p>
            </p:txBody>
          </p:sp>
          <p:sp>
            <p:nvSpPr>
              <p:cNvPr id="85" name="Title-3">
                <a:extLst>
                  <a:ext uri="{FF2B5EF4-FFF2-40B4-BE49-F238E27FC236}">
                    <a16:creationId xmlns:a16="http://schemas.microsoft.com/office/drawing/2014/main" id="{A37A8E54-66AC-7614-5BB1-C56C87D3C065}"/>
                  </a:ext>
                </a:extLst>
              </p:cNvPr>
              <p:cNvSpPr txBox="1">
                <a:spLocks/>
              </p:cNvSpPr>
              <p:nvPr>
                <p:custDataLst>
                  <p:tags r:id="rId16"/>
                </p:custDataLst>
              </p:nvPr>
            </p:nvSpPr>
            <p:spPr>
              <a:xfrm>
                <a:off x="4382381" y="3369443"/>
                <a:ext cx="1625851" cy="427349"/>
              </a:xfrm>
              <a:prstGeom prst="rect">
                <a:avLst/>
              </a:prstGeom>
              <a:noFill/>
            </p:spPr>
            <p:txBody>
              <a:bodyPr wrap="square" rtlCol="0" anchor="b" anchorCtr="0">
                <a:normAutofit/>
              </a:bodyPr>
              <a:lstStyle/>
              <a:p>
                <a:pPr algn="ctr" defTabSz="913765"/>
                <a:r>
                  <a:rPr lang="zh-CN" altLang="en-US" b="1" dirty="0">
                    <a:latin typeface="+mn-ea"/>
                  </a:rPr>
                  <a:t>添加边界</a:t>
                </a:r>
                <a:endParaRPr lang="zh-CN" altLang="en-US" b="1" dirty="0">
                  <a:solidFill>
                    <a:schemeClr val="tx1"/>
                  </a:solidFill>
                  <a:latin typeface="+mn-ea"/>
                </a:endParaRPr>
              </a:p>
            </p:txBody>
          </p:sp>
        </p:grpSp>
        <p:grpSp>
          <p:nvGrpSpPr>
            <p:cNvPr id="69" name="组合 68">
              <a:extLst>
                <a:ext uri="{FF2B5EF4-FFF2-40B4-BE49-F238E27FC236}">
                  <a16:creationId xmlns:a16="http://schemas.microsoft.com/office/drawing/2014/main" id="{C196F5DC-0F72-B4A4-C73B-DCFA57498249}"/>
                </a:ext>
              </a:extLst>
            </p:cNvPr>
            <p:cNvGrpSpPr/>
            <p:nvPr/>
          </p:nvGrpSpPr>
          <p:grpSpPr>
            <a:xfrm>
              <a:off x="6050328" y="2048427"/>
              <a:ext cx="1960502" cy="3017557"/>
              <a:chOff x="6050328" y="2048427"/>
              <a:chExt cx="1960502" cy="3017557"/>
            </a:xfrm>
          </p:grpSpPr>
          <p:sp>
            <p:nvSpPr>
              <p:cNvPr id="76" name="4">
                <a:extLst>
                  <a:ext uri="{FF2B5EF4-FFF2-40B4-BE49-F238E27FC236}">
                    <a16:creationId xmlns:a16="http://schemas.microsoft.com/office/drawing/2014/main" id="{9B0FEE7F-652A-7AB8-8760-18440BA7D870}"/>
                  </a:ext>
                </a:extLst>
              </p:cNvPr>
              <p:cNvSpPr/>
              <p:nvPr>
                <p:custDataLst>
                  <p:tags r:id="rId7"/>
                </p:custDataLst>
              </p:nvPr>
            </p:nvSpPr>
            <p:spPr>
              <a:xfrm>
                <a:off x="6050328" y="3421730"/>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77" name="4">
                <a:extLst>
                  <a:ext uri="{FF2B5EF4-FFF2-40B4-BE49-F238E27FC236}">
                    <a16:creationId xmlns:a16="http://schemas.microsoft.com/office/drawing/2014/main" id="{064E2466-2EBC-B453-6E26-A148D04A876E}"/>
                  </a:ext>
                </a:extLst>
              </p:cNvPr>
              <p:cNvSpPr/>
              <p:nvPr>
                <p:custDataLst>
                  <p:tags r:id="rId8"/>
                </p:custDataLst>
              </p:nvPr>
            </p:nvSpPr>
            <p:spPr>
              <a:xfrm>
                <a:off x="6426425" y="3639793"/>
                <a:ext cx="1136343" cy="1102954"/>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78" name="Index-4">
                <a:extLst>
                  <a:ext uri="{FF2B5EF4-FFF2-40B4-BE49-F238E27FC236}">
                    <a16:creationId xmlns:a16="http://schemas.microsoft.com/office/drawing/2014/main" id="{683EF551-D3CE-F238-F67D-095325287F48}"/>
                  </a:ext>
                </a:extLst>
              </p:cNvPr>
              <p:cNvSpPr/>
              <p:nvPr>
                <p:custDataLst>
                  <p:tags r:id="rId9"/>
                </p:custDataLst>
              </p:nvPr>
            </p:nvSpPr>
            <p:spPr>
              <a:xfrm>
                <a:off x="6526450" y="3736881"/>
                <a:ext cx="936294" cy="908778"/>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04</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79" name="Body-4">
                <a:extLst>
                  <a:ext uri="{FF2B5EF4-FFF2-40B4-BE49-F238E27FC236}">
                    <a16:creationId xmlns:a16="http://schemas.microsoft.com/office/drawing/2014/main" id="{2D6B591C-E0C8-1FCE-E2E3-D073125D1835}"/>
                  </a:ext>
                </a:extLst>
              </p:cNvPr>
              <p:cNvSpPr txBox="1">
                <a:spLocks/>
              </p:cNvSpPr>
              <p:nvPr>
                <p:custDataLst>
                  <p:tags r:id="rId10"/>
                </p:custDataLst>
              </p:nvPr>
            </p:nvSpPr>
            <p:spPr>
              <a:xfrm>
                <a:off x="6226554" y="2480211"/>
                <a:ext cx="1551766" cy="808630"/>
              </a:xfrm>
              <a:prstGeom prst="rect">
                <a:avLst/>
              </a:prstGeom>
            </p:spPr>
            <p:txBody>
              <a:bodyPr wrap="square" rtlCol="0" anchor="t" anchorCtr="0">
                <a:normAutofit lnSpcReduction="10000"/>
              </a:bodyPr>
              <a:lstStyle>
                <a:defPPr>
                  <a:defRPr lang="zh-CN"/>
                </a:defPPr>
                <a:lvl1pPr>
                  <a:lnSpc>
                    <a:spcPct val="120000"/>
                  </a:lnSpc>
                  <a:defRPr sz="1200">
                    <a:solidFill>
                      <a:schemeClr val="tx1">
                        <a:lumMod val="85000"/>
                        <a:lumOff val="15000"/>
                      </a:schemeClr>
                    </a:solidFill>
                    <a:latin typeface="+mn-ea"/>
                  </a:defRPr>
                </a:lvl1pPr>
              </a:lstStyle>
              <a:p>
                <a:r>
                  <a:rPr lang="zh-CN" altLang="en-US" dirty="0"/>
                  <a:t>    定义优化器以最小化残差</a:t>
                </a:r>
                <a:r>
                  <a:rPr lang="en-US" altLang="zh-CN" dirty="0"/>
                  <a:t>&amp;</a:t>
                </a:r>
                <a:r>
                  <a:rPr lang="zh-CN" altLang="en-US" dirty="0"/>
                  <a:t>边界</a:t>
                </a:r>
                <a:r>
                  <a:rPr lang="en-US" altLang="zh-CN" dirty="0"/>
                  <a:t>&amp;</a:t>
                </a:r>
                <a:r>
                  <a:rPr lang="zh-CN" altLang="en-US" dirty="0"/>
                  <a:t>初值的总损失</a:t>
                </a:r>
                <a:endParaRPr lang="en-US" altLang="zh-CN" dirty="0"/>
              </a:p>
              <a:p>
                <a:r>
                  <a:rPr lang="zh-CN" altLang="en-US" dirty="0"/>
                  <a:t>本处以</a:t>
                </a:r>
                <a:r>
                  <a:rPr lang="en-US" altLang="zh-CN" dirty="0" err="1"/>
                  <a:t>Optax</a:t>
                </a:r>
                <a:r>
                  <a:rPr lang="zh-CN" altLang="en-US" dirty="0"/>
                  <a:t>为例</a:t>
                </a:r>
              </a:p>
            </p:txBody>
          </p:sp>
          <p:sp>
            <p:nvSpPr>
              <p:cNvPr id="80" name="Title-4">
                <a:extLst>
                  <a:ext uri="{FF2B5EF4-FFF2-40B4-BE49-F238E27FC236}">
                    <a16:creationId xmlns:a16="http://schemas.microsoft.com/office/drawing/2014/main" id="{60205D20-A258-431B-67D2-C229BBBD6EB0}"/>
                  </a:ext>
                </a:extLst>
              </p:cNvPr>
              <p:cNvSpPr txBox="1">
                <a:spLocks/>
              </p:cNvSpPr>
              <p:nvPr>
                <p:custDataLst>
                  <p:tags r:id="rId11"/>
                </p:custDataLst>
              </p:nvPr>
            </p:nvSpPr>
            <p:spPr>
              <a:xfrm>
                <a:off x="6189512" y="2048427"/>
                <a:ext cx="1625851" cy="427349"/>
              </a:xfrm>
              <a:prstGeom prst="rect">
                <a:avLst/>
              </a:prstGeom>
              <a:noFill/>
            </p:spPr>
            <p:txBody>
              <a:bodyPr wrap="square" rtlCol="0" anchor="b" anchorCtr="0">
                <a:normAutofit/>
              </a:bodyPr>
              <a:lstStyle/>
              <a:p>
                <a:pPr algn="ctr" defTabSz="913765"/>
                <a:r>
                  <a:rPr lang="zh-CN" altLang="en-US" b="1" dirty="0">
                    <a:solidFill>
                      <a:schemeClr val="tx1"/>
                    </a:solidFill>
                    <a:latin typeface="+mn-ea"/>
                  </a:rPr>
                  <a:t>定义优化器</a:t>
                </a:r>
              </a:p>
            </p:txBody>
          </p:sp>
        </p:grpSp>
        <p:grpSp>
          <p:nvGrpSpPr>
            <p:cNvPr id="70" name="组合 69">
              <a:extLst>
                <a:ext uri="{FF2B5EF4-FFF2-40B4-BE49-F238E27FC236}">
                  <a16:creationId xmlns:a16="http://schemas.microsoft.com/office/drawing/2014/main" id="{DBF7AE43-0610-2FB7-37E4-35B274EADA0C}"/>
                </a:ext>
              </a:extLst>
            </p:cNvPr>
            <p:cNvGrpSpPr/>
            <p:nvPr/>
          </p:nvGrpSpPr>
          <p:grpSpPr>
            <a:xfrm>
              <a:off x="7840935" y="1792016"/>
              <a:ext cx="1961445" cy="2898518"/>
              <a:chOff x="7840935" y="1792016"/>
              <a:chExt cx="1961445" cy="2898518"/>
            </a:xfrm>
          </p:grpSpPr>
          <p:sp>
            <p:nvSpPr>
              <p:cNvPr id="71" name="5">
                <a:extLst>
                  <a:ext uri="{FF2B5EF4-FFF2-40B4-BE49-F238E27FC236}">
                    <a16:creationId xmlns:a16="http://schemas.microsoft.com/office/drawing/2014/main" id="{09AB4ABF-F437-B93A-B7B5-FF3A60A0BB58}"/>
                  </a:ext>
                </a:extLst>
              </p:cNvPr>
              <p:cNvSpPr/>
              <p:nvPr>
                <p:custDataLst>
                  <p:tags r:id="rId2"/>
                </p:custDataLst>
              </p:nvPr>
            </p:nvSpPr>
            <p:spPr>
              <a:xfrm>
                <a:off x="8213850"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72" name="Index-5">
                <a:extLst>
                  <a:ext uri="{FF2B5EF4-FFF2-40B4-BE49-F238E27FC236}">
                    <a16:creationId xmlns:a16="http://schemas.microsoft.com/office/drawing/2014/main" id="{0A2CC3BB-8C66-4889-FCD5-5DE3B8CB1537}"/>
                  </a:ext>
                </a:extLst>
              </p:cNvPr>
              <p:cNvSpPr/>
              <p:nvPr>
                <p:custDataLst>
                  <p:tags r:id="rId3"/>
                </p:custDataLst>
              </p:nvPr>
            </p:nvSpPr>
            <p:spPr>
              <a:xfrm>
                <a:off x="8313875"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05</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73" name="Body-5">
                <a:extLst>
                  <a:ext uri="{FF2B5EF4-FFF2-40B4-BE49-F238E27FC236}">
                    <a16:creationId xmlns:a16="http://schemas.microsoft.com/office/drawing/2014/main" id="{0493C73F-CC3E-BC9C-5BDC-C69E6037FA08}"/>
                  </a:ext>
                </a:extLst>
              </p:cNvPr>
              <p:cNvSpPr txBox="1">
                <a:spLocks/>
              </p:cNvSpPr>
              <p:nvPr>
                <p:custDataLst>
                  <p:tags r:id="rId4"/>
                </p:custDataLst>
              </p:nvPr>
            </p:nvSpPr>
            <p:spPr>
              <a:xfrm>
                <a:off x="8049749" y="3881904"/>
                <a:ext cx="1480440" cy="808630"/>
              </a:xfrm>
              <a:prstGeom prst="rect">
                <a:avLst/>
              </a:prstGeom>
            </p:spPr>
            <p:txBody>
              <a:bodyPr wrap="square" rtlCol="0" anchor="t" anchorCtr="0">
                <a:normAutofit/>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训练循环结束后用来推理</a:t>
                </a:r>
              </a:p>
            </p:txBody>
          </p:sp>
          <p:sp>
            <p:nvSpPr>
              <p:cNvPr id="74" name="Title-5">
                <a:extLst>
                  <a:ext uri="{FF2B5EF4-FFF2-40B4-BE49-F238E27FC236}">
                    <a16:creationId xmlns:a16="http://schemas.microsoft.com/office/drawing/2014/main" id="{A98FF6CB-AA04-2F1D-FEAC-FE224BCB98E9}"/>
                  </a:ext>
                </a:extLst>
              </p:cNvPr>
              <p:cNvSpPr txBox="1">
                <a:spLocks/>
              </p:cNvSpPr>
              <p:nvPr>
                <p:custDataLst>
                  <p:tags r:id="rId5"/>
                </p:custDataLst>
              </p:nvPr>
            </p:nvSpPr>
            <p:spPr>
              <a:xfrm>
                <a:off x="7979735" y="3369443"/>
                <a:ext cx="1625851" cy="427349"/>
              </a:xfrm>
              <a:prstGeom prst="rect">
                <a:avLst/>
              </a:prstGeom>
              <a:noFill/>
            </p:spPr>
            <p:txBody>
              <a:bodyPr wrap="square" rtlCol="0" anchor="b" anchorCtr="0">
                <a:normAutofit/>
              </a:bodyPr>
              <a:lstStyle/>
              <a:p>
                <a:pPr algn="ctr" defTabSz="913765"/>
                <a:r>
                  <a:rPr lang="zh-CN" altLang="en-US" b="1" dirty="0">
                    <a:solidFill>
                      <a:schemeClr val="tx1"/>
                    </a:solidFill>
                    <a:latin typeface="+mn-ea"/>
                  </a:rPr>
                  <a:t>训练</a:t>
                </a:r>
                <a:r>
                  <a:rPr lang="en-US" altLang="zh-CN" b="1" dirty="0">
                    <a:solidFill>
                      <a:schemeClr val="tx1"/>
                    </a:solidFill>
                    <a:latin typeface="+mn-ea"/>
                  </a:rPr>
                  <a:t>&amp;</a:t>
                </a:r>
                <a:r>
                  <a:rPr lang="zh-CN" altLang="en-US" b="1" dirty="0">
                    <a:solidFill>
                      <a:schemeClr val="tx1"/>
                    </a:solidFill>
                    <a:latin typeface="+mn-ea"/>
                  </a:rPr>
                  <a:t>推理</a:t>
                </a:r>
              </a:p>
            </p:txBody>
          </p:sp>
          <p:sp>
            <p:nvSpPr>
              <p:cNvPr id="75" name="5">
                <a:extLst>
                  <a:ext uri="{FF2B5EF4-FFF2-40B4-BE49-F238E27FC236}">
                    <a16:creationId xmlns:a16="http://schemas.microsoft.com/office/drawing/2014/main" id="{003899F6-9363-F113-23AE-F97F0DFE84EF}"/>
                  </a:ext>
                </a:extLst>
              </p:cNvPr>
              <p:cNvSpPr/>
              <p:nvPr>
                <p:custDataLst>
                  <p:tags r:id="rId6"/>
                </p:custDataLst>
              </p:nvPr>
            </p:nvSpPr>
            <p:spPr>
              <a:xfrm>
                <a:off x="7840935" y="1792016"/>
                <a:ext cx="1961445" cy="2283397"/>
              </a:xfrm>
              <a:custGeom>
                <a:avLst/>
                <a:gdLst>
                  <a:gd name="connsiteX0" fmla="*/ 968804 w 1961445"/>
                  <a:gd name="connsiteY0" fmla="*/ 136 h 2283397"/>
                  <a:gd name="connsiteX1" fmla="*/ 1901903 w 1961445"/>
                  <a:gd name="connsiteY1" fmla="*/ 934048 h 2283397"/>
                  <a:gd name="connsiteX2" fmla="*/ 1901042 w 1961445"/>
                  <a:gd name="connsiteY2" fmla="*/ 2057215 h 2283397"/>
                  <a:gd name="connsiteX3" fmla="*/ 1940620 w 1961445"/>
                  <a:gd name="connsiteY3" fmla="*/ 2057215 h 2283397"/>
                  <a:gd name="connsiteX4" fmla="*/ 1957398 w 1961445"/>
                  <a:gd name="connsiteY4" fmla="*/ 2066640 h 2283397"/>
                  <a:gd name="connsiteX5" fmla="*/ 1960409 w 1961445"/>
                  <a:gd name="connsiteY5" fmla="*/ 2088578 h 2283397"/>
                  <a:gd name="connsiteX6" fmla="*/ 1879102 w 1961445"/>
                  <a:gd name="connsiteY6" fmla="*/ 2271498 h 2283397"/>
                  <a:gd name="connsiteX7" fmla="*/ 1861894 w 1961445"/>
                  <a:gd name="connsiteY7" fmla="*/ 2283394 h 2283397"/>
                  <a:gd name="connsiteX8" fmla="*/ 1844686 w 1961445"/>
                  <a:gd name="connsiteY8" fmla="*/ 2271498 h 2283397"/>
                  <a:gd name="connsiteX9" fmla="*/ 1763809 w 1961445"/>
                  <a:gd name="connsiteY9" fmla="*/ 2089196 h 2283397"/>
                  <a:gd name="connsiteX10" fmla="*/ 1765530 w 1961445"/>
                  <a:gd name="connsiteY10" fmla="*/ 2067103 h 2283397"/>
                  <a:gd name="connsiteX11" fmla="*/ 1781447 w 1961445"/>
                  <a:gd name="connsiteY11" fmla="*/ 2057370 h 2283397"/>
                  <a:gd name="connsiteX12" fmla="*/ 1822316 w 1961445"/>
                  <a:gd name="connsiteY12" fmla="*/ 2057370 h 2283397"/>
                  <a:gd name="connsiteX13" fmla="*/ 1820595 w 1961445"/>
                  <a:gd name="connsiteY13" fmla="*/ 933430 h 2283397"/>
                  <a:gd name="connsiteX14" fmla="*/ 961061 w 1961445"/>
                  <a:gd name="connsiteY14" fmla="*/ 82790 h 2283397"/>
                  <a:gd name="connsiteX15" fmla="*/ 82598 w 1961445"/>
                  <a:gd name="connsiteY15" fmla="*/ 933121 h 2283397"/>
                  <a:gd name="connsiteX16" fmla="*/ 84749 w 1961445"/>
                  <a:gd name="connsiteY16" fmla="*/ 1461025 h 2283397"/>
                  <a:gd name="connsiteX17" fmla="*/ 41729 w 1961445"/>
                  <a:gd name="connsiteY17" fmla="*/ 1505983 h 2283397"/>
                  <a:gd name="connsiteX18" fmla="*/ 1721 w 1961445"/>
                  <a:gd name="connsiteY18" fmla="*/ 1461025 h 2283397"/>
                  <a:gd name="connsiteX19" fmla="*/ 0 w 1961445"/>
                  <a:gd name="connsiteY19" fmla="*/ 933276 h 2283397"/>
                  <a:gd name="connsiteX20" fmla="*/ 968804 w 1961445"/>
                  <a:gd name="connsiteY20" fmla="*/ 136 h 228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1445" h="2283397">
                    <a:moveTo>
                      <a:pt x="968804" y="136"/>
                    </a:moveTo>
                    <a:cubicBezTo>
                      <a:pt x="1487623" y="8787"/>
                      <a:pt x="1903193" y="424683"/>
                      <a:pt x="1901903" y="934048"/>
                    </a:cubicBezTo>
                    <a:lnTo>
                      <a:pt x="1901042" y="2057215"/>
                    </a:lnTo>
                    <a:lnTo>
                      <a:pt x="1940620" y="2057215"/>
                    </a:lnTo>
                    <a:cubicBezTo>
                      <a:pt x="1947073" y="2057215"/>
                      <a:pt x="1953526" y="2060614"/>
                      <a:pt x="1957398" y="2066640"/>
                    </a:cubicBezTo>
                    <a:cubicBezTo>
                      <a:pt x="1961270" y="2072974"/>
                      <a:pt x="1962560" y="2081162"/>
                      <a:pt x="1960409" y="2088578"/>
                    </a:cubicBezTo>
                    <a:lnTo>
                      <a:pt x="1879102" y="2271498"/>
                    </a:lnTo>
                    <a:cubicBezTo>
                      <a:pt x="1875661" y="2278759"/>
                      <a:pt x="1868777" y="2283548"/>
                      <a:pt x="1861894" y="2283394"/>
                    </a:cubicBezTo>
                    <a:cubicBezTo>
                      <a:pt x="1854581" y="2283394"/>
                      <a:pt x="1847698" y="2278759"/>
                      <a:pt x="1844686" y="2271498"/>
                    </a:cubicBezTo>
                    <a:lnTo>
                      <a:pt x="1763809" y="2089196"/>
                    </a:lnTo>
                    <a:cubicBezTo>
                      <a:pt x="1760798" y="2081934"/>
                      <a:pt x="1761658" y="2073592"/>
                      <a:pt x="1765530" y="2067103"/>
                    </a:cubicBezTo>
                    <a:cubicBezTo>
                      <a:pt x="1768972" y="2061078"/>
                      <a:pt x="1774994" y="2057370"/>
                      <a:pt x="1781447" y="2057370"/>
                    </a:cubicBezTo>
                    <a:lnTo>
                      <a:pt x="1822316" y="2057370"/>
                    </a:lnTo>
                    <a:lnTo>
                      <a:pt x="1820595" y="933430"/>
                    </a:lnTo>
                    <a:cubicBezTo>
                      <a:pt x="1819735" y="466551"/>
                      <a:pt x="1436429" y="87270"/>
                      <a:pt x="961061" y="82790"/>
                    </a:cubicBezTo>
                    <a:cubicBezTo>
                      <a:pt x="478810" y="78309"/>
                      <a:pt x="84749" y="459753"/>
                      <a:pt x="82598" y="933121"/>
                    </a:cubicBezTo>
                    <a:lnTo>
                      <a:pt x="84749" y="1461025"/>
                    </a:lnTo>
                    <a:cubicBezTo>
                      <a:pt x="86900" y="1485590"/>
                      <a:pt x="67111" y="1506601"/>
                      <a:pt x="41729" y="1505983"/>
                    </a:cubicBezTo>
                    <a:cubicBezTo>
                      <a:pt x="17638" y="1505365"/>
                      <a:pt x="-860" y="1484508"/>
                      <a:pt x="1721" y="1461025"/>
                    </a:cubicBezTo>
                    <a:lnTo>
                      <a:pt x="0" y="933276"/>
                    </a:lnTo>
                    <a:cubicBezTo>
                      <a:pt x="1290" y="411397"/>
                      <a:pt x="437511" y="-8671"/>
                      <a:pt x="968804" y="136"/>
                    </a:cubicBezTo>
                    <a:close/>
                  </a:path>
                </a:pathLst>
              </a:custGeom>
              <a:solidFill>
                <a:schemeClr val="accent1">
                  <a:alpha val="15000"/>
                </a:schemeClr>
              </a:solidFill>
              <a:ln w="12700">
                <a:miter lim="400000"/>
              </a:ln>
            </p:spPr>
            <p:txBody>
              <a:bodyPr lIns="45718" tIns="45718" rIns="45718" bIns="45718"/>
              <a:lstStyle/>
              <a:p>
                <a:endParaRPr lang="zh-CN" altLang="en-US" dirty="0">
                  <a:solidFill>
                    <a:schemeClr val="tx1"/>
                  </a:solidFill>
                </a:endParaRPr>
              </a:p>
            </p:txBody>
          </p:sp>
        </p:grpSp>
      </p:grpSp>
    </p:spTree>
    <p:extLst>
      <p:ext uri="{BB962C8B-B14F-4D97-AF65-F5344CB8AC3E}">
        <p14:creationId xmlns:p14="http://schemas.microsoft.com/office/powerpoint/2010/main" val="1777462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CB4A4-465D-0607-DF7D-62EAC936D0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A518226-00AE-D418-F32F-C43289B66306}"/>
              </a:ext>
            </a:extLst>
          </p:cNvPr>
          <p:cNvSpPr>
            <a:spLocks noGrp="1"/>
          </p:cNvSpPr>
          <p:nvPr>
            <p:ph type="title"/>
          </p:nvPr>
        </p:nvSpPr>
        <p:spPr>
          <a:xfrm>
            <a:off x="723749" y="430251"/>
            <a:ext cx="10858500" cy="900112"/>
          </a:xfrm>
        </p:spPr>
        <p:txBody>
          <a:bodyPr/>
          <a:lstStyle/>
          <a:p>
            <a:r>
              <a:rPr lang="zh-CN" altLang="en-US" dirty="0"/>
              <a:t>用深度学习</a:t>
            </a:r>
            <a:r>
              <a:rPr lang="en-US" altLang="zh-CN" dirty="0"/>
              <a:t>&amp;PINN</a:t>
            </a:r>
            <a:r>
              <a:rPr lang="zh-CN" altLang="en-US" dirty="0"/>
              <a:t>的方式解决的流程：</a:t>
            </a:r>
            <a:endParaRPr lang="en-US" dirty="0"/>
          </a:p>
        </p:txBody>
      </p:sp>
      <p:grpSp>
        <p:nvGrpSpPr>
          <p:cNvPr id="65" name="组合 64">
            <a:extLst>
              <a:ext uri="{FF2B5EF4-FFF2-40B4-BE49-F238E27FC236}">
                <a16:creationId xmlns:a16="http://schemas.microsoft.com/office/drawing/2014/main" id="{E2B4BDF5-1413-A40C-9978-91DE30E5C1C1}"/>
              </a:ext>
            </a:extLst>
          </p:cNvPr>
          <p:cNvGrpSpPr>
            <a:grpSpLocks noChangeAspect="1"/>
          </p:cNvGrpSpPr>
          <p:nvPr>
            <p:custDataLst>
              <p:tags r:id="rId1"/>
            </p:custDataLst>
          </p:nvPr>
        </p:nvGrpSpPr>
        <p:grpSpPr>
          <a:xfrm>
            <a:off x="660400" y="1345903"/>
            <a:ext cx="10745636" cy="4261877"/>
            <a:chOff x="582507" y="1409247"/>
            <a:chExt cx="9219873" cy="3656737"/>
          </a:xfrm>
        </p:grpSpPr>
        <p:grpSp>
          <p:nvGrpSpPr>
            <p:cNvPr id="66" name="组合 65">
              <a:extLst>
                <a:ext uri="{FF2B5EF4-FFF2-40B4-BE49-F238E27FC236}">
                  <a16:creationId xmlns:a16="http://schemas.microsoft.com/office/drawing/2014/main" id="{2B73B399-6133-F508-9F96-F29BB70FBD55}"/>
                </a:ext>
              </a:extLst>
            </p:cNvPr>
            <p:cNvGrpSpPr/>
            <p:nvPr/>
          </p:nvGrpSpPr>
          <p:grpSpPr>
            <a:xfrm>
              <a:off x="582507" y="1792016"/>
              <a:ext cx="2016105" cy="3099528"/>
              <a:chOff x="582507" y="1792016"/>
              <a:chExt cx="2016105" cy="3099528"/>
            </a:xfrm>
          </p:grpSpPr>
          <p:sp>
            <p:nvSpPr>
              <p:cNvPr id="91" name="1">
                <a:extLst>
                  <a:ext uri="{FF2B5EF4-FFF2-40B4-BE49-F238E27FC236}">
                    <a16:creationId xmlns:a16="http://schemas.microsoft.com/office/drawing/2014/main" id="{F3EFD6CC-DCCF-089B-A6E2-28A7BCB51B7B}"/>
                  </a:ext>
                </a:extLst>
              </p:cNvPr>
              <p:cNvSpPr/>
              <p:nvPr>
                <p:custDataLst>
                  <p:tags r:id="rId22"/>
                </p:custDataLst>
              </p:nvPr>
            </p:nvSpPr>
            <p:spPr>
              <a:xfrm>
                <a:off x="1012899"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92" name="Index-1">
                <a:extLst>
                  <a:ext uri="{FF2B5EF4-FFF2-40B4-BE49-F238E27FC236}">
                    <a16:creationId xmlns:a16="http://schemas.microsoft.com/office/drawing/2014/main" id="{C3DF3674-66CA-CE71-D4FE-13D18FD8A9D2}"/>
                  </a:ext>
                </a:extLst>
              </p:cNvPr>
              <p:cNvSpPr/>
              <p:nvPr>
                <p:custDataLst>
                  <p:tags r:id="rId23"/>
                </p:custDataLst>
              </p:nvPr>
            </p:nvSpPr>
            <p:spPr>
              <a:xfrm>
                <a:off x="1112924"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01</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93" name="Body-1">
                <a:extLst>
                  <a:ext uri="{FF2B5EF4-FFF2-40B4-BE49-F238E27FC236}">
                    <a16:creationId xmlns:a16="http://schemas.microsoft.com/office/drawing/2014/main" id="{B97BCEE5-6F20-FC9F-F545-D18393B16A74}"/>
                  </a:ext>
                </a:extLst>
              </p:cNvPr>
              <p:cNvSpPr txBox="1">
                <a:spLocks/>
              </p:cNvSpPr>
              <p:nvPr>
                <p:custDataLst>
                  <p:tags r:id="rId24"/>
                </p:custDataLst>
              </p:nvPr>
            </p:nvSpPr>
            <p:spPr>
              <a:xfrm>
                <a:off x="848149" y="3881904"/>
                <a:ext cx="1480440" cy="808630"/>
              </a:xfrm>
              <a:prstGeom prst="rect">
                <a:avLst/>
              </a:prstGeom>
            </p:spPr>
            <p:txBody>
              <a:bodyPr wrap="square" rtlCol="0" anchor="t" anchorCtr="0">
                <a:normAutofit lnSpcReduction="10000"/>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定义</a:t>
                </a:r>
                <a:r>
                  <a:rPr lang="en-US" altLang="zh-CN" sz="1200" dirty="0">
                    <a:solidFill>
                      <a:schemeClr val="tx1">
                        <a:lumMod val="85000"/>
                        <a:lumOff val="15000"/>
                      </a:schemeClr>
                    </a:solidFill>
                    <a:latin typeface="+mn-ea"/>
                  </a:rPr>
                  <a:t>MLP </a:t>
                </a:r>
                <a:r>
                  <a:rPr lang="zh-CN" altLang="en-US" sz="1200" dirty="0">
                    <a:solidFill>
                      <a:schemeClr val="tx1">
                        <a:lumMod val="85000"/>
                        <a:lumOff val="15000"/>
                      </a:schemeClr>
                    </a:solidFill>
                    <a:latin typeface="+mn-ea"/>
                  </a:rPr>
                  <a:t>使得</a:t>
                </a:r>
                <a:endParaRPr lang="en-US" altLang="zh-CN" sz="1200" dirty="0">
                  <a:solidFill>
                    <a:schemeClr val="tx1">
                      <a:lumMod val="85000"/>
                      <a:lumOff val="15000"/>
                    </a:schemeClr>
                  </a:solidFill>
                  <a:latin typeface="+mn-ea"/>
                </a:endParaRPr>
              </a:p>
              <a:p>
                <a:pPr>
                  <a:lnSpc>
                    <a:spcPct val="120000"/>
                  </a:lnSpc>
                </a:pPr>
                <a:r>
                  <a:rPr lang="zh-CN" altLang="en-US" sz="1200" dirty="0">
                    <a:solidFill>
                      <a:schemeClr val="tx1">
                        <a:lumMod val="85000"/>
                        <a:lumOff val="15000"/>
                      </a:schemeClr>
                    </a:solidFill>
                    <a:latin typeface="+mn-ea"/>
                  </a:rPr>
                  <a:t>  输入（</a:t>
                </a:r>
                <a:r>
                  <a:rPr lang="en-US" altLang="zh-CN" sz="1200" dirty="0" err="1">
                    <a:solidFill>
                      <a:schemeClr val="tx1">
                        <a:lumMod val="85000"/>
                        <a:lumOff val="15000"/>
                      </a:schemeClr>
                    </a:solidFill>
                    <a:latin typeface="+mn-ea"/>
                  </a:rPr>
                  <a:t>x,t</a:t>
                </a:r>
                <a:r>
                  <a:rPr lang="zh-CN" altLang="en-US" sz="1200" dirty="0">
                    <a:solidFill>
                      <a:schemeClr val="tx1">
                        <a:lumMod val="85000"/>
                        <a:lumOff val="15000"/>
                      </a:schemeClr>
                    </a:solidFill>
                    <a:latin typeface="+mn-ea"/>
                  </a:rPr>
                  <a:t>）</a:t>
                </a:r>
                <a:endParaRPr lang="en-US" altLang="zh-CN" sz="1200" dirty="0">
                  <a:solidFill>
                    <a:schemeClr val="tx1">
                      <a:lumMod val="85000"/>
                      <a:lumOff val="15000"/>
                    </a:schemeClr>
                  </a:solidFill>
                  <a:latin typeface="+mn-ea"/>
                </a:endParaRPr>
              </a:p>
              <a:p>
                <a:pPr>
                  <a:lnSpc>
                    <a:spcPct val="120000"/>
                  </a:lnSpc>
                </a:pPr>
                <a:r>
                  <a:rPr lang="zh-CN" altLang="en-US" sz="1200" dirty="0">
                    <a:solidFill>
                      <a:schemeClr val="tx1">
                        <a:lumMod val="85000"/>
                        <a:lumOff val="15000"/>
                      </a:schemeClr>
                    </a:solidFill>
                    <a:latin typeface="+mn-ea"/>
                  </a:rPr>
                  <a:t>  输出（</a:t>
                </a:r>
                <a:r>
                  <a:rPr lang="en-US" altLang="zh-CN" sz="1200" dirty="0" err="1">
                    <a:solidFill>
                      <a:schemeClr val="tx1">
                        <a:lumMod val="85000"/>
                        <a:lumOff val="15000"/>
                      </a:schemeClr>
                    </a:solidFill>
                    <a:latin typeface="+mn-ea"/>
                  </a:rPr>
                  <a:t>x</a:t>
                </a:r>
                <a:r>
                  <a:rPr lang="en-US" altLang="zh-CN" dirty="0" err="1">
                    <a:solidFill>
                      <a:schemeClr val="tx1">
                        <a:lumMod val="85000"/>
                        <a:lumOff val="15000"/>
                      </a:schemeClr>
                    </a:solidFill>
                    <a:latin typeface="+mn-ea"/>
                  </a:rPr>
                  <a:t>,t</a:t>
                </a:r>
                <a:r>
                  <a:rPr lang="zh-CN" altLang="en-US" sz="1200" dirty="0">
                    <a:solidFill>
                      <a:schemeClr val="tx1">
                        <a:lumMod val="85000"/>
                        <a:lumOff val="15000"/>
                      </a:schemeClr>
                    </a:solidFill>
                    <a:latin typeface="+mn-ea"/>
                  </a:rPr>
                  <a:t>）</a:t>
                </a:r>
                <a:endParaRPr lang="en-US" altLang="zh-CN" sz="1200" dirty="0">
                  <a:solidFill>
                    <a:schemeClr val="tx1">
                      <a:lumMod val="85000"/>
                      <a:lumOff val="15000"/>
                    </a:schemeClr>
                  </a:solidFill>
                  <a:latin typeface="+mn-ea"/>
                </a:endParaRPr>
              </a:p>
              <a:p>
                <a:pPr>
                  <a:lnSpc>
                    <a:spcPct val="120000"/>
                  </a:lnSpc>
                </a:pPr>
                <a:r>
                  <a:rPr lang="zh-CN" altLang="en-US" dirty="0">
                    <a:solidFill>
                      <a:schemeClr val="tx1">
                        <a:lumMod val="85000"/>
                        <a:lumOff val="15000"/>
                      </a:schemeClr>
                    </a:solidFill>
                    <a:latin typeface="+mn-ea"/>
                  </a:rPr>
                  <a:t>本处以</a:t>
                </a:r>
                <a:r>
                  <a:rPr lang="en-US" altLang="zh-CN" dirty="0">
                    <a:solidFill>
                      <a:schemeClr val="tx1">
                        <a:lumMod val="85000"/>
                        <a:lumOff val="15000"/>
                      </a:schemeClr>
                    </a:solidFill>
                    <a:latin typeface="+mn-ea"/>
                  </a:rPr>
                  <a:t>Haiku</a:t>
                </a:r>
                <a:r>
                  <a:rPr lang="zh-CN" altLang="en-US" dirty="0">
                    <a:solidFill>
                      <a:schemeClr val="tx1">
                        <a:lumMod val="85000"/>
                        <a:lumOff val="15000"/>
                      </a:schemeClr>
                    </a:solidFill>
                    <a:latin typeface="+mn-ea"/>
                  </a:rPr>
                  <a:t>为例</a:t>
                </a:r>
                <a:endParaRPr lang="zh-CN" altLang="en-US" sz="1200" dirty="0">
                  <a:solidFill>
                    <a:schemeClr val="tx1">
                      <a:lumMod val="85000"/>
                      <a:lumOff val="15000"/>
                    </a:schemeClr>
                  </a:solidFill>
                  <a:latin typeface="+mn-ea"/>
                </a:endParaRPr>
              </a:p>
            </p:txBody>
          </p:sp>
          <p:sp>
            <p:nvSpPr>
              <p:cNvPr id="94" name="Title-1">
                <a:extLst>
                  <a:ext uri="{FF2B5EF4-FFF2-40B4-BE49-F238E27FC236}">
                    <a16:creationId xmlns:a16="http://schemas.microsoft.com/office/drawing/2014/main" id="{D2601D6B-9F47-11F9-7ACA-56CD536FA7FE}"/>
                  </a:ext>
                </a:extLst>
              </p:cNvPr>
              <p:cNvSpPr txBox="1">
                <a:spLocks/>
              </p:cNvSpPr>
              <p:nvPr>
                <p:custDataLst>
                  <p:tags r:id="rId25"/>
                </p:custDataLst>
              </p:nvPr>
            </p:nvSpPr>
            <p:spPr>
              <a:xfrm>
                <a:off x="778784" y="3369443"/>
                <a:ext cx="1625851" cy="427349"/>
              </a:xfrm>
              <a:prstGeom prst="rect">
                <a:avLst/>
              </a:prstGeom>
              <a:noFill/>
            </p:spPr>
            <p:txBody>
              <a:bodyPr wrap="square" rtlCol="0" anchor="b" anchorCtr="0">
                <a:normAutofit/>
              </a:bodyPr>
              <a:lstStyle/>
              <a:p>
                <a:pPr algn="ctr" defTabSz="913765"/>
                <a:r>
                  <a:rPr lang="zh-CN" altLang="en-US" b="1" dirty="0">
                    <a:latin typeface="+mn-ea"/>
                  </a:rPr>
                  <a:t>定义</a:t>
                </a:r>
                <a:r>
                  <a:rPr lang="en-US" altLang="zh-CN" b="1" dirty="0">
                    <a:latin typeface="+mn-ea"/>
                  </a:rPr>
                  <a:t>MLP</a:t>
                </a:r>
                <a:endParaRPr lang="zh-CN" altLang="en-US" b="1" dirty="0">
                  <a:solidFill>
                    <a:schemeClr val="tx1"/>
                  </a:solidFill>
                  <a:latin typeface="+mn-ea"/>
                </a:endParaRPr>
              </a:p>
            </p:txBody>
          </p:sp>
          <p:sp>
            <p:nvSpPr>
              <p:cNvPr id="95" name="1">
                <a:extLst>
                  <a:ext uri="{FF2B5EF4-FFF2-40B4-BE49-F238E27FC236}">
                    <a16:creationId xmlns:a16="http://schemas.microsoft.com/office/drawing/2014/main" id="{C6360445-8D61-9AA4-AB18-740C3C6043F5}"/>
                  </a:ext>
                </a:extLst>
              </p:cNvPr>
              <p:cNvSpPr/>
              <p:nvPr>
                <p:custDataLst>
                  <p:tags r:id="rId26"/>
                </p:custDataLst>
              </p:nvPr>
            </p:nvSpPr>
            <p:spPr>
              <a:xfrm>
                <a:off x="582507" y="3816691"/>
                <a:ext cx="199541" cy="1074853"/>
              </a:xfrm>
              <a:custGeom>
                <a:avLst/>
                <a:gdLst>
                  <a:gd name="connsiteX0" fmla="*/ 99981 w 199541"/>
                  <a:gd name="connsiteY0" fmla="*/ 993706 h 1074853"/>
                  <a:gd name="connsiteX1" fmla="*/ 129234 w 199541"/>
                  <a:gd name="connsiteY1" fmla="*/ 1005757 h 1074853"/>
                  <a:gd name="connsiteX2" fmla="*/ 129234 w 199541"/>
                  <a:gd name="connsiteY2" fmla="*/ 1062919 h 1074853"/>
                  <a:gd name="connsiteX3" fmla="*/ 70727 w 199541"/>
                  <a:gd name="connsiteY3" fmla="*/ 1062919 h 1074853"/>
                  <a:gd name="connsiteX4" fmla="*/ 70727 w 199541"/>
                  <a:gd name="connsiteY4" fmla="*/ 1005757 h 1074853"/>
                  <a:gd name="connsiteX5" fmla="*/ 99981 w 199541"/>
                  <a:gd name="connsiteY5" fmla="*/ 993706 h 1074853"/>
                  <a:gd name="connsiteX6" fmla="*/ 99981 w 199541"/>
                  <a:gd name="connsiteY6" fmla="*/ 820210 h 1074853"/>
                  <a:gd name="connsiteX7" fmla="*/ 128804 w 199541"/>
                  <a:gd name="connsiteY7" fmla="*/ 832260 h 1074853"/>
                  <a:gd name="connsiteX8" fmla="*/ 128804 w 199541"/>
                  <a:gd name="connsiteY8" fmla="*/ 889423 h 1074853"/>
                  <a:gd name="connsiteX9" fmla="*/ 70727 w 199541"/>
                  <a:gd name="connsiteY9" fmla="*/ 889423 h 1074853"/>
                  <a:gd name="connsiteX10" fmla="*/ 70727 w 199541"/>
                  <a:gd name="connsiteY10" fmla="*/ 832260 h 1074853"/>
                  <a:gd name="connsiteX11" fmla="*/ 99981 w 199541"/>
                  <a:gd name="connsiteY11" fmla="*/ 820210 h 1074853"/>
                  <a:gd name="connsiteX12" fmla="*/ 99551 w 199541"/>
                  <a:gd name="connsiteY12" fmla="*/ 4 h 1074853"/>
                  <a:gd name="connsiteX13" fmla="*/ 116759 w 199541"/>
                  <a:gd name="connsiteY13" fmla="*/ 11900 h 1074853"/>
                  <a:gd name="connsiteX14" fmla="*/ 198066 w 199541"/>
                  <a:gd name="connsiteY14" fmla="*/ 194203 h 1074853"/>
                  <a:gd name="connsiteX15" fmla="*/ 195915 w 199541"/>
                  <a:gd name="connsiteY15" fmla="*/ 216295 h 1074853"/>
                  <a:gd name="connsiteX16" fmla="*/ 179998 w 199541"/>
                  <a:gd name="connsiteY16" fmla="*/ 226028 h 1074853"/>
                  <a:gd name="connsiteX17" fmla="*/ 140850 w 199541"/>
                  <a:gd name="connsiteY17" fmla="*/ 226028 h 1074853"/>
                  <a:gd name="connsiteX18" fmla="*/ 140850 w 199541"/>
                  <a:gd name="connsiteY18" fmla="*/ 664635 h 1074853"/>
                  <a:gd name="connsiteX19" fmla="*/ 138269 w 199541"/>
                  <a:gd name="connsiteY19" fmla="*/ 699551 h 1074853"/>
                  <a:gd name="connsiteX20" fmla="*/ 113747 w 199541"/>
                  <a:gd name="connsiteY20" fmla="*/ 723652 h 1074853"/>
                  <a:gd name="connsiteX21" fmla="*/ 99981 w 199541"/>
                  <a:gd name="connsiteY21" fmla="*/ 725969 h 1074853"/>
                  <a:gd name="connsiteX22" fmla="*/ 86215 w 199541"/>
                  <a:gd name="connsiteY22" fmla="*/ 723652 h 1074853"/>
                  <a:gd name="connsiteX23" fmla="*/ 61693 w 199541"/>
                  <a:gd name="connsiteY23" fmla="*/ 699551 h 1074853"/>
                  <a:gd name="connsiteX24" fmla="*/ 59112 w 199541"/>
                  <a:gd name="connsiteY24" fmla="*/ 664635 h 1074853"/>
                  <a:gd name="connsiteX25" fmla="*/ 59112 w 199541"/>
                  <a:gd name="connsiteY25" fmla="*/ 226183 h 1074853"/>
                  <a:gd name="connsiteX26" fmla="*/ 20825 w 199541"/>
                  <a:gd name="connsiteY26" fmla="*/ 226183 h 1074853"/>
                  <a:gd name="connsiteX27" fmla="*/ 4047 w 199541"/>
                  <a:gd name="connsiteY27" fmla="*/ 216913 h 1074853"/>
                  <a:gd name="connsiteX28" fmla="*/ 1036 w 199541"/>
                  <a:gd name="connsiteY28" fmla="*/ 194821 h 1074853"/>
                  <a:gd name="connsiteX29" fmla="*/ 82343 w 199541"/>
                  <a:gd name="connsiteY29" fmla="*/ 11900 h 1074853"/>
                  <a:gd name="connsiteX30" fmla="*/ 99551 w 199541"/>
                  <a:gd name="connsiteY30" fmla="*/ 4 h 107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541" h="1074853">
                    <a:moveTo>
                      <a:pt x="99981" y="993706"/>
                    </a:moveTo>
                    <a:cubicBezTo>
                      <a:pt x="110306" y="993706"/>
                      <a:pt x="121061" y="997723"/>
                      <a:pt x="129234" y="1005757"/>
                    </a:cubicBezTo>
                    <a:cubicBezTo>
                      <a:pt x="145152" y="1021515"/>
                      <a:pt x="145152" y="1047161"/>
                      <a:pt x="129234" y="1062919"/>
                    </a:cubicBezTo>
                    <a:cubicBezTo>
                      <a:pt x="112887" y="1078832"/>
                      <a:pt x="87075" y="1078832"/>
                      <a:pt x="70727" y="1062919"/>
                    </a:cubicBezTo>
                    <a:cubicBezTo>
                      <a:pt x="54810" y="1047161"/>
                      <a:pt x="54810" y="1021515"/>
                      <a:pt x="70727" y="1005757"/>
                    </a:cubicBezTo>
                    <a:cubicBezTo>
                      <a:pt x="78901" y="997723"/>
                      <a:pt x="89226" y="993706"/>
                      <a:pt x="99981" y="993706"/>
                    </a:cubicBezTo>
                    <a:close/>
                    <a:moveTo>
                      <a:pt x="99981" y="820210"/>
                    </a:moveTo>
                    <a:cubicBezTo>
                      <a:pt x="110306" y="820210"/>
                      <a:pt x="121061" y="824227"/>
                      <a:pt x="128804" y="832260"/>
                    </a:cubicBezTo>
                    <a:cubicBezTo>
                      <a:pt x="145152" y="848019"/>
                      <a:pt x="145152" y="873665"/>
                      <a:pt x="128804" y="889423"/>
                    </a:cubicBezTo>
                    <a:cubicBezTo>
                      <a:pt x="112887" y="905336"/>
                      <a:pt x="86645" y="905336"/>
                      <a:pt x="70727" y="889423"/>
                    </a:cubicBezTo>
                    <a:cubicBezTo>
                      <a:pt x="54380" y="873665"/>
                      <a:pt x="54380" y="848019"/>
                      <a:pt x="70727" y="832260"/>
                    </a:cubicBezTo>
                    <a:cubicBezTo>
                      <a:pt x="78901" y="824227"/>
                      <a:pt x="89226" y="820210"/>
                      <a:pt x="99981" y="820210"/>
                    </a:cubicBezTo>
                    <a:close/>
                    <a:moveTo>
                      <a:pt x="99551" y="4"/>
                    </a:moveTo>
                    <a:cubicBezTo>
                      <a:pt x="106864" y="4"/>
                      <a:pt x="113747" y="4639"/>
                      <a:pt x="116759" y="11900"/>
                    </a:cubicBezTo>
                    <a:lnTo>
                      <a:pt x="198066" y="194203"/>
                    </a:lnTo>
                    <a:cubicBezTo>
                      <a:pt x="200647" y="201464"/>
                      <a:pt x="199787" y="209806"/>
                      <a:pt x="195915" y="216295"/>
                    </a:cubicBezTo>
                    <a:cubicBezTo>
                      <a:pt x="192473" y="222320"/>
                      <a:pt x="186451" y="226028"/>
                      <a:pt x="179998" y="226028"/>
                    </a:cubicBezTo>
                    <a:lnTo>
                      <a:pt x="140850" y="226028"/>
                    </a:lnTo>
                    <a:lnTo>
                      <a:pt x="140850" y="664635"/>
                    </a:lnTo>
                    <a:cubicBezTo>
                      <a:pt x="140850" y="682093"/>
                      <a:pt x="140850" y="692598"/>
                      <a:pt x="138269" y="699551"/>
                    </a:cubicBezTo>
                    <a:cubicBezTo>
                      <a:pt x="134397" y="710674"/>
                      <a:pt x="125363" y="719480"/>
                      <a:pt x="113747" y="723652"/>
                    </a:cubicBezTo>
                    <a:cubicBezTo>
                      <a:pt x="109445" y="725197"/>
                      <a:pt x="104713" y="725969"/>
                      <a:pt x="99981" y="725969"/>
                    </a:cubicBezTo>
                    <a:cubicBezTo>
                      <a:pt x="95249" y="725969"/>
                      <a:pt x="90517" y="725197"/>
                      <a:pt x="86215" y="723652"/>
                    </a:cubicBezTo>
                    <a:cubicBezTo>
                      <a:pt x="74599" y="719480"/>
                      <a:pt x="65565" y="710674"/>
                      <a:pt x="61693" y="699551"/>
                    </a:cubicBezTo>
                    <a:cubicBezTo>
                      <a:pt x="59112" y="692598"/>
                      <a:pt x="59112" y="682093"/>
                      <a:pt x="59112" y="664635"/>
                    </a:cubicBezTo>
                    <a:lnTo>
                      <a:pt x="59112" y="226183"/>
                    </a:lnTo>
                    <a:lnTo>
                      <a:pt x="20825" y="226183"/>
                    </a:lnTo>
                    <a:cubicBezTo>
                      <a:pt x="14372" y="226337"/>
                      <a:pt x="7919" y="222784"/>
                      <a:pt x="4047" y="216913"/>
                    </a:cubicBezTo>
                    <a:cubicBezTo>
                      <a:pt x="175" y="210424"/>
                      <a:pt x="-1115" y="202236"/>
                      <a:pt x="1036" y="194821"/>
                    </a:cubicBezTo>
                    <a:lnTo>
                      <a:pt x="82343" y="11900"/>
                    </a:lnTo>
                    <a:cubicBezTo>
                      <a:pt x="85784" y="4639"/>
                      <a:pt x="92668" y="-150"/>
                      <a:pt x="99551" y="4"/>
                    </a:cubicBezTo>
                    <a:close/>
                  </a:path>
                </a:pathLst>
              </a:custGeom>
              <a:solidFill>
                <a:schemeClr val="accent1">
                  <a:alpha val="15000"/>
                </a:schemeClr>
              </a:solidFill>
              <a:ln w="12700">
                <a:miter lim="400000"/>
              </a:ln>
            </p:spPr>
            <p:txBody>
              <a:bodyPr wrap="square" lIns="45718" tIns="45718" rIns="45718" bIns="45718">
                <a:noAutofit/>
              </a:bodyPr>
              <a:lstStyle/>
              <a:p>
                <a:endParaRPr dirty="0"/>
              </a:p>
            </p:txBody>
          </p:sp>
          <p:sp>
            <p:nvSpPr>
              <p:cNvPr id="96" name="1">
                <a:extLst>
                  <a:ext uri="{FF2B5EF4-FFF2-40B4-BE49-F238E27FC236}">
                    <a16:creationId xmlns:a16="http://schemas.microsoft.com/office/drawing/2014/main" id="{87C9D9DA-5815-5203-2D46-10B4FF95D385}"/>
                  </a:ext>
                </a:extLst>
              </p:cNvPr>
              <p:cNvSpPr/>
              <p:nvPr>
                <p:custDataLst>
                  <p:tags r:id="rId27"/>
                </p:custDataLst>
              </p:nvPr>
            </p:nvSpPr>
            <p:spPr>
              <a:xfrm>
                <a:off x="636861" y="1792016"/>
                <a:ext cx="1961751" cy="1917896"/>
              </a:xfrm>
              <a:custGeom>
                <a:avLst/>
                <a:gdLst>
                  <a:gd name="connsiteX0" fmla="*/ 968804 w 1961751"/>
                  <a:gd name="connsiteY0" fmla="*/ 136 h 1917896"/>
                  <a:gd name="connsiteX1" fmla="*/ 1901472 w 1961751"/>
                  <a:gd name="connsiteY1" fmla="*/ 934049 h 1917896"/>
                  <a:gd name="connsiteX2" fmla="*/ 1901042 w 1961751"/>
                  <a:gd name="connsiteY2" fmla="*/ 1443105 h 1917896"/>
                  <a:gd name="connsiteX3" fmla="*/ 1941050 w 1961751"/>
                  <a:gd name="connsiteY3" fmla="*/ 1443105 h 1917896"/>
                  <a:gd name="connsiteX4" fmla="*/ 1957828 w 1961751"/>
                  <a:gd name="connsiteY4" fmla="*/ 1452529 h 1917896"/>
                  <a:gd name="connsiteX5" fmla="*/ 1960409 w 1961751"/>
                  <a:gd name="connsiteY5" fmla="*/ 1474467 h 1917896"/>
                  <a:gd name="connsiteX6" fmla="*/ 1879532 w 1961751"/>
                  <a:gd name="connsiteY6" fmla="*/ 1657387 h 1917896"/>
                  <a:gd name="connsiteX7" fmla="*/ 1861894 w 1961751"/>
                  <a:gd name="connsiteY7" fmla="*/ 1669283 h 1917896"/>
                  <a:gd name="connsiteX8" fmla="*/ 1845116 w 1961751"/>
                  <a:gd name="connsiteY8" fmla="*/ 1657387 h 1917896"/>
                  <a:gd name="connsiteX9" fmla="*/ 1764239 w 1961751"/>
                  <a:gd name="connsiteY9" fmla="*/ 1475085 h 1917896"/>
                  <a:gd name="connsiteX10" fmla="*/ 1765960 w 1961751"/>
                  <a:gd name="connsiteY10" fmla="*/ 1452992 h 1917896"/>
                  <a:gd name="connsiteX11" fmla="*/ 1781877 w 1961751"/>
                  <a:gd name="connsiteY11" fmla="*/ 1443259 h 1917896"/>
                  <a:gd name="connsiteX12" fmla="*/ 1819735 w 1961751"/>
                  <a:gd name="connsiteY12" fmla="*/ 1443259 h 1917896"/>
                  <a:gd name="connsiteX13" fmla="*/ 1820165 w 1961751"/>
                  <a:gd name="connsiteY13" fmla="*/ 933431 h 1917896"/>
                  <a:gd name="connsiteX14" fmla="*/ 960631 w 1961751"/>
                  <a:gd name="connsiteY14" fmla="*/ 82790 h 1917896"/>
                  <a:gd name="connsiteX15" fmla="*/ 82598 w 1961751"/>
                  <a:gd name="connsiteY15" fmla="*/ 933122 h 1917896"/>
                  <a:gd name="connsiteX16" fmla="*/ 82168 w 1961751"/>
                  <a:gd name="connsiteY16" fmla="*/ 1875532 h 1917896"/>
                  <a:gd name="connsiteX17" fmla="*/ 47752 w 1961751"/>
                  <a:gd name="connsiteY17" fmla="*/ 1917554 h 1917896"/>
                  <a:gd name="connsiteX18" fmla="*/ 1721 w 1961751"/>
                  <a:gd name="connsiteY18" fmla="*/ 1875532 h 1917896"/>
                  <a:gd name="connsiteX19" fmla="*/ 0 w 1961751"/>
                  <a:gd name="connsiteY19" fmla="*/ 933276 h 1917896"/>
                  <a:gd name="connsiteX20" fmla="*/ 968804 w 1961751"/>
                  <a:gd name="connsiteY20" fmla="*/ 136 h 191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1751" h="1917896">
                    <a:moveTo>
                      <a:pt x="968804" y="136"/>
                    </a:moveTo>
                    <a:cubicBezTo>
                      <a:pt x="1487622" y="8788"/>
                      <a:pt x="1903193" y="424684"/>
                      <a:pt x="1901472" y="934049"/>
                    </a:cubicBezTo>
                    <a:lnTo>
                      <a:pt x="1901042" y="1443105"/>
                    </a:lnTo>
                    <a:lnTo>
                      <a:pt x="1941050" y="1443105"/>
                    </a:lnTo>
                    <a:cubicBezTo>
                      <a:pt x="1947503" y="1443105"/>
                      <a:pt x="1953526" y="1446503"/>
                      <a:pt x="1957828" y="1452529"/>
                    </a:cubicBezTo>
                    <a:cubicBezTo>
                      <a:pt x="1961700" y="1458863"/>
                      <a:pt x="1962990" y="1467051"/>
                      <a:pt x="1960409" y="1474467"/>
                    </a:cubicBezTo>
                    <a:lnTo>
                      <a:pt x="1879532" y="1657387"/>
                    </a:lnTo>
                    <a:cubicBezTo>
                      <a:pt x="1876091" y="1664803"/>
                      <a:pt x="1869207" y="1669437"/>
                      <a:pt x="1861894" y="1669283"/>
                    </a:cubicBezTo>
                    <a:cubicBezTo>
                      <a:pt x="1855011" y="1669283"/>
                      <a:pt x="1848128" y="1664648"/>
                      <a:pt x="1845116" y="1657387"/>
                    </a:cubicBezTo>
                    <a:lnTo>
                      <a:pt x="1764239" y="1475085"/>
                    </a:lnTo>
                    <a:cubicBezTo>
                      <a:pt x="1761228" y="1467824"/>
                      <a:pt x="1761658" y="1459481"/>
                      <a:pt x="1765960" y="1452992"/>
                    </a:cubicBezTo>
                    <a:cubicBezTo>
                      <a:pt x="1769402" y="1446967"/>
                      <a:pt x="1775424" y="1443259"/>
                      <a:pt x="1781877" y="1443259"/>
                    </a:cubicBezTo>
                    <a:lnTo>
                      <a:pt x="1819735" y="1443259"/>
                    </a:lnTo>
                    <a:lnTo>
                      <a:pt x="1820165" y="933431"/>
                    </a:lnTo>
                    <a:cubicBezTo>
                      <a:pt x="1819735" y="466552"/>
                      <a:pt x="1436429" y="87270"/>
                      <a:pt x="960631" y="82790"/>
                    </a:cubicBezTo>
                    <a:cubicBezTo>
                      <a:pt x="478379" y="78310"/>
                      <a:pt x="84749" y="459754"/>
                      <a:pt x="82598" y="933122"/>
                    </a:cubicBezTo>
                    <a:lnTo>
                      <a:pt x="82168" y="1875532"/>
                    </a:lnTo>
                    <a:cubicBezTo>
                      <a:pt x="83888" y="1896234"/>
                      <a:pt x="68831" y="1914773"/>
                      <a:pt x="47752" y="1917554"/>
                    </a:cubicBezTo>
                    <a:cubicBezTo>
                      <a:pt x="22370" y="1920798"/>
                      <a:pt x="430" y="1900560"/>
                      <a:pt x="1721" y="1875532"/>
                    </a:cubicBezTo>
                    <a:lnTo>
                      <a:pt x="0" y="933276"/>
                    </a:lnTo>
                    <a:cubicBezTo>
                      <a:pt x="860" y="411397"/>
                      <a:pt x="437080" y="-8670"/>
                      <a:pt x="968804" y="136"/>
                    </a:cubicBezTo>
                    <a:close/>
                  </a:path>
                </a:pathLst>
              </a:custGeom>
              <a:solidFill>
                <a:schemeClr val="accent1">
                  <a:alpha val="15000"/>
                </a:schemeClr>
              </a:solidFill>
              <a:ln w="12700">
                <a:miter lim="400000"/>
              </a:ln>
            </p:spPr>
            <p:txBody>
              <a:bodyPr wrap="square" lIns="45718" tIns="45718" rIns="45718" bIns="45718">
                <a:noAutofit/>
              </a:bodyPr>
              <a:lstStyle/>
              <a:p>
                <a:endParaRPr dirty="0"/>
              </a:p>
            </p:txBody>
          </p:sp>
        </p:grpSp>
        <p:grpSp>
          <p:nvGrpSpPr>
            <p:cNvPr id="67" name="组合 66">
              <a:extLst>
                <a:ext uri="{FF2B5EF4-FFF2-40B4-BE49-F238E27FC236}">
                  <a16:creationId xmlns:a16="http://schemas.microsoft.com/office/drawing/2014/main" id="{CD7F98A6-7F3D-C8B1-3502-7E3B9C9119A5}"/>
                </a:ext>
              </a:extLst>
            </p:cNvPr>
            <p:cNvGrpSpPr/>
            <p:nvPr/>
          </p:nvGrpSpPr>
          <p:grpSpPr>
            <a:xfrm>
              <a:off x="2455995" y="1409247"/>
              <a:ext cx="1960502" cy="3656737"/>
              <a:chOff x="2455995" y="1409247"/>
              <a:chExt cx="1960502" cy="3656737"/>
            </a:xfrm>
          </p:grpSpPr>
          <p:sp>
            <p:nvSpPr>
              <p:cNvPr id="86" name="2">
                <a:extLst>
                  <a:ext uri="{FF2B5EF4-FFF2-40B4-BE49-F238E27FC236}">
                    <a16:creationId xmlns:a16="http://schemas.microsoft.com/office/drawing/2014/main" id="{23CD904B-6341-670E-7F81-58A42DE8E5FB}"/>
                  </a:ext>
                </a:extLst>
              </p:cNvPr>
              <p:cNvSpPr/>
              <p:nvPr>
                <p:custDataLst>
                  <p:tags r:id="rId17"/>
                </p:custDataLst>
              </p:nvPr>
            </p:nvSpPr>
            <p:spPr>
              <a:xfrm>
                <a:off x="2455995" y="3421730"/>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87" name="2">
                <a:extLst>
                  <a:ext uri="{FF2B5EF4-FFF2-40B4-BE49-F238E27FC236}">
                    <a16:creationId xmlns:a16="http://schemas.microsoft.com/office/drawing/2014/main" id="{57F92644-BF21-0B5B-DF68-13CE914798BC}"/>
                  </a:ext>
                </a:extLst>
              </p:cNvPr>
              <p:cNvSpPr/>
              <p:nvPr>
                <p:custDataLst>
                  <p:tags r:id="rId18"/>
                </p:custDataLst>
              </p:nvPr>
            </p:nvSpPr>
            <p:spPr>
              <a:xfrm>
                <a:off x="2824810" y="3639793"/>
                <a:ext cx="1136343" cy="1102954"/>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88" name="Index-2">
                <a:extLst>
                  <a:ext uri="{FF2B5EF4-FFF2-40B4-BE49-F238E27FC236}">
                    <a16:creationId xmlns:a16="http://schemas.microsoft.com/office/drawing/2014/main" id="{7D8C3DB2-74BB-5F5E-32C8-E2CDA123FB4E}"/>
                  </a:ext>
                </a:extLst>
              </p:cNvPr>
              <p:cNvSpPr/>
              <p:nvPr>
                <p:custDataLst>
                  <p:tags r:id="rId19"/>
                </p:custDataLst>
              </p:nvPr>
            </p:nvSpPr>
            <p:spPr>
              <a:xfrm>
                <a:off x="2924835" y="3736881"/>
                <a:ext cx="936294" cy="908778"/>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02</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9" name="Body-2">
                    <a:extLst>
                      <a:ext uri="{FF2B5EF4-FFF2-40B4-BE49-F238E27FC236}">
                        <a16:creationId xmlns:a16="http://schemas.microsoft.com/office/drawing/2014/main" id="{30BEBC6A-475B-F173-FF4A-B68844AE9E9C}"/>
                      </a:ext>
                    </a:extLst>
                  </p:cNvPr>
                  <p:cNvSpPr txBox="1">
                    <a:spLocks/>
                  </p:cNvSpPr>
                  <p:nvPr>
                    <p:custDataLst>
                      <p:tags r:id="rId20"/>
                    </p:custDataLst>
                  </p:nvPr>
                </p:nvSpPr>
                <p:spPr>
                  <a:xfrm>
                    <a:off x="2624939" y="2480211"/>
                    <a:ext cx="1551766" cy="808630"/>
                  </a:xfrm>
                  <a:prstGeom prst="rect">
                    <a:avLst/>
                  </a:prstGeom>
                </p:spPr>
                <p:txBody>
                  <a:bodyPr wrap="square" rtlCol="0" anchor="t" anchorCtr="0">
                    <a:normAutofit/>
                  </a:bodyPr>
                  <a:lstStyle>
                    <a:defPPr>
                      <a:defRPr lang="zh-CN"/>
                    </a:defPPr>
                    <a:lvl1pPr>
                      <a:lnSpc>
                        <a:spcPct val="120000"/>
                      </a:lnSpc>
                      <a:defRPr sz="1200">
                        <a:solidFill>
                          <a:schemeClr val="tx1">
                            <a:lumMod val="85000"/>
                            <a:lumOff val="15000"/>
                          </a:schemeClr>
                        </a:solidFill>
                        <a:latin typeface="+mn-ea"/>
                      </a:defRPr>
                    </a:lvl1pPr>
                  </a:lstStyle>
                  <a:p>
                    <a:r>
                      <a:rPr lang="en-US" altLang="zh-CN" dirty="0"/>
                      <a:t>Jax.grad( )</a:t>
                    </a:r>
                    <a:r>
                      <a:rPr lang="zh-CN" altLang="en-US" dirty="0"/>
                      <a:t>可以自动求导，构造</a:t>
                    </a:r>
                    <a:r>
                      <a:rPr lang="en-US" altLang="zh-CN" dirty="0"/>
                      <a:t>PDE</a:t>
                    </a:r>
                    <a:r>
                      <a:rPr lang="zh-CN" altLang="en-US" dirty="0"/>
                      <a:t>残差</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𝑥</m:t>
                              </m:r>
                            </m:sub>
                          </m:sSub>
                        </m:oMath>
                      </m:oMathPara>
                    </a14:m>
                    <a:endParaRPr lang="zh-CN" altLang="en-US" dirty="0"/>
                  </a:p>
                </p:txBody>
              </p:sp>
            </mc:Choice>
            <mc:Fallback xmlns="">
              <p:sp>
                <p:nvSpPr>
                  <p:cNvPr id="89" name="Body-2">
                    <a:extLst>
                      <a:ext uri="{FF2B5EF4-FFF2-40B4-BE49-F238E27FC236}">
                        <a16:creationId xmlns:a16="http://schemas.microsoft.com/office/drawing/2014/main" id="{30BEBC6A-475B-F173-FF4A-B68844AE9E9C}"/>
                      </a:ext>
                    </a:extLst>
                  </p:cNvPr>
                  <p:cNvSpPr txBox="1">
                    <a:spLocks noRot="1" noChangeAspect="1" noMove="1" noResize="1" noEditPoints="1" noAdjustHandles="1" noChangeArrowheads="1" noChangeShapeType="1" noTextEdit="1"/>
                  </p:cNvSpPr>
                  <p:nvPr>
                    <p:custDataLst>
                      <p:tags r:id="rId29"/>
                    </p:custDataLst>
                  </p:nvPr>
                </p:nvSpPr>
                <p:spPr>
                  <a:xfrm>
                    <a:off x="2624939" y="2480211"/>
                    <a:ext cx="1551766" cy="808630"/>
                  </a:xfrm>
                  <a:prstGeom prst="rect">
                    <a:avLst/>
                  </a:prstGeom>
                  <a:blipFill>
                    <a:blip r:embed="rId30"/>
                    <a:stretch>
                      <a:fillRect l="-337"/>
                    </a:stretch>
                  </a:blipFill>
                </p:spPr>
                <p:txBody>
                  <a:bodyPr/>
                  <a:lstStyle/>
                  <a:p>
                    <a:r>
                      <a:rPr lang="zh-CN" altLang="en-US">
                        <a:noFill/>
                      </a:rPr>
                      <a:t> </a:t>
                    </a:r>
                  </a:p>
                </p:txBody>
              </p:sp>
            </mc:Fallback>
          </mc:AlternateContent>
          <p:sp>
            <p:nvSpPr>
              <p:cNvPr id="90" name="Title-2">
                <a:extLst>
                  <a:ext uri="{FF2B5EF4-FFF2-40B4-BE49-F238E27FC236}">
                    <a16:creationId xmlns:a16="http://schemas.microsoft.com/office/drawing/2014/main" id="{A75852AC-764C-55FD-11A0-678612F783B8}"/>
                  </a:ext>
                </a:extLst>
              </p:cNvPr>
              <p:cNvSpPr txBox="1">
                <a:spLocks/>
              </p:cNvSpPr>
              <p:nvPr>
                <p:custDataLst>
                  <p:tags r:id="rId21"/>
                </p:custDataLst>
              </p:nvPr>
            </p:nvSpPr>
            <p:spPr>
              <a:xfrm>
                <a:off x="2586056" y="1409247"/>
                <a:ext cx="1625851" cy="427349"/>
              </a:xfrm>
              <a:prstGeom prst="rect">
                <a:avLst/>
              </a:prstGeom>
              <a:noFill/>
            </p:spPr>
            <p:txBody>
              <a:bodyPr wrap="square" rtlCol="0" anchor="b" anchorCtr="0">
                <a:normAutofit/>
              </a:bodyPr>
              <a:lstStyle/>
              <a:p>
                <a:pPr algn="ctr" defTabSz="913765"/>
                <a:r>
                  <a:rPr lang="zh-CN" altLang="en-US" b="1" dirty="0">
                    <a:latin typeface="+mn-ea"/>
                  </a:rPr>
                  <a:t>构造</a:t>
                </a:r>
                <a:r>
                  <a:rPr lang="en-US" altLang="zh-CN" b="1" dirty="0">
                    <a:latin typeface="+mn-ea"/>
                  </a:rPr>
                  <a:t>PDE</a:t>
                </a:r>
                <a:r>
                  <a:rPr lang="zh-CN" altLang="en-US" b="1" dirty="0">
                    <a:latin typeface="+mn-ea"/>
                  </a:rPr>
                  <a:t>残差</a:t>
                </a:r>
                <a:endParaRPr lang="zh-CN" altLang="en-US" b="1" dirty="0">
                  <a:solidFill>
                    <a:schemeClr val="tx1"/>
                  </a:solidFill>
                  <a:latin typeface="+mn-ea"/>
                </a:endParaRPr>
              </a:p>
            </p:txBody>
          </p:sp>
        </p:grpSp>
        <p:grpSp>
          <p:nvGrpSpPr>
            <p:cNvPr id="68" name="组合 67">
              <a:extLst>
                <a:ext uri="{FF2B5EF4-FFF2-40B4-BE49-F238E27FC236}">
                  <a16:creationId xmlns:a16="http://schemas.microsoft.com/office/drawing/2014/main" id="{57C8813F-6E77-E539-B534-3CDEC57697AF}"/>
                </a:ext>
              </a:extLst>
            </p:cNvPr>
            <p:cNvGrpSpPr/>
            <p:nvPr/>
          </p:nvGrpSpPr>
          <p:grpSpPr>
            <a:xfrm>
              <a:off x="4243215" y="1792016"/>
              <a:ext cx="1960502" cy="2898518"/>
              <a:chOff x="4243215" y="1792016"/>
              <a:chExt cx="1960502" cy="2898518"/>
            </a:xfrm>
          </p:grpSpPr>
          <p:sp>
            <p:nvSpPr>
              <p:cNvPr id="81" name="3">
                <a:extLst>
                  <a:ext uri="{FF2B5EF4-FFF2-40B4-BE49-F238E27FC236}">
                    <a16:creationId xmlns:a16="http://schemas.microsoft.com/office/drawing/2014/main" id="{C7B71980-E3C4-575A-DDF2-A3A914A9D769}"/>
                  </a:ext>
                </a:extLst>
              </p:cNvPr>
              <p:cNvSpPr/>
              <p:nvPr>
                <p:custDataLst>
                  <p:tags r:id="rId12"/>
                </p:custDataLst>
              </p:nvPr>
            </p:nvSpPr>
            <p:spPr>
              <a:xfrm flipV="1">
                <a:off x="4243215" y="1792016"/>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82" name="3">
                <a:extLst>
                  <a:ext uri="{FF2B5EF4-FFF2-40B4-BE49-F238E27FC236}">
                    <a16:creationId xmlns:a16="http://schemas.microsoft.com/office/drawing/2014/main" id="{6FAE4B37-7461-8E4B-24DF-5E5AE2495A88}"/>
                  </a:ext>
                </a:extLst>
              </p:cNvPr>
              <p:cNvSpPr/>
              <p:nvPr>
                <p:custDataLst>
                  <p:tags r:id="rId13"/>
                </p:custDataLst>
              </p:nvPr>
            </p:nvSpPr>
            <p:spPr>
              <a:xfrm>
                <a:off x="4616496"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83" name="Index-3">
                <a:extLst>
                  <a:ext uri="{FF2B5EF4-FFF2-40B4-BE49-F238E27FC236}">
                    <a16:creationId xmlns:a16="http://schemas.microsoft.com/office/drawing/2014/main" id="{3C6B0AB5-9F48-F4A7-15D3-B51B2B90CC16}"/>
                  </a:ext>
                </a:extLst>
              </p:cNvPr>
              <p:cNvSpPr/>
              <p:nvPr>
                <p:custDataLst>
                  <p:tags r:id="rId14"/>
                </p:custDataLst>
              </p:nvPr>
            </p:nvSpPr>
            <p:spPr>
              <a:xfrm>
                <a:off x="4716521"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03</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84" name="Body-3">
                <a:extLst>
                  <a:ext uri="{FF2B5EF4-FFF2-40B4-BE49-F238E27FC236}">
                    <a16:creationId xmlns:a16="http://schemas.microsoft.com/office/drawing/2014/main" id="{7AF0841F-5B14-0ABB-1E7F-A6127959A4E9}"/>
                  </a:ext>
                </a:extLst>
              </p:cNvPr>
              <p:cNvSpPr txBox="1">
                <a:spLocks/>
              </p:cNvSpPr>
              <p:nvPr>
                <p:custDataLst>
                  <p:tags r:id="rId15"/>
                </p:custDataLst>
              </p:nvPr>
            </p:nvSpPr>
            <p:spPr>
              <a:xfrm>
                <a:off x="4451746" y="3881904"/>
                <a:ext cx="1480440" cy="808630"/>
              </a:xfrm>
              <a:prstGeom prst="rect">
                <a:avLst/>
              </a:prstGeom>
            </p:spPr>
            <p:txBody>
              <a:bodyPr wrap="square" rtlCol="0" anchor="t" anchorCtr="0">
                <a:normAutofit/>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再初始和边界点上加上初值和周期边界条件的监督（在</a:t>
                </a:r>
                <a:r>
                  <a:rPr lang="en-US" altLang="zh-CN" sz="1200" dirty="0">
                    <a:solidFill>
                      <a:schemeClr val="tx1">
                        <a:lumMod val="85000"/>
                        <a:lumOff val="15000"/>
                      </a:schemeClr>
                    </a:solidFill>
                    <a:latin typeface="+mn-ea"/>
                  </a:rPr>
                  <a:t>loss</a:t>
                </a:r>
                <a:r>
                  <a:rPr lang="zh-CN" altLang="en-US" sz="1200" dirty="0">
                    <a:solidFill>
                      <a:schemeClr val="tx1">
                        <a:lumMod val="85000"/>
                        <a:lumOff val="15000"/>
                      </a:schemeClr>
                    </a:solidFill>
                    <a:latin typeface="+mn-ea"/>
                  </a:rPr>
                  <a:t>中）</a:t>
                </a:r>
              </a:p>
            </p:txBody>
          </p:sp>
          <p:sp>
            <p:nvSpPr>
              <p:cNvPr id="85" name="Title-3">
                <a:extLst>
                  <a:ext uri="{FF2B5EF4-FFF2-40B4-BE49-F238E27FC236}">
                    <a16:creationId xmlns:a16="http://schemas.microsoft.com/office/drawing/2014/main" id="{CB29FA56-B116-6C84-0C52-B1FC4C69B87E}"/>
                  </a:ext>
                </a:extLst>
              </p:cNvPr>
              <p:cNvSpPr txBox="1">
                <a:spLocks/>
              </p:cNvSpPr>
              <p:nvPr>
                <p:custDataLst>
                  <p:tags r:id="rId16"/>
                </p:custDataLst>
              </p:nvPr>
            </p:nvSpPr>
            <p:spPr>
              <a:xfrm>
                <a:off x="4382381" y="3369443"/>
                <a:ext cx="1625851" cy="427349"/>
              </a:xfrm>
              <a:prstGeom prst="rect">
                <a:avLst/>
              </a:prstGeom>
              <a:noFill/>
            </p:spPr>
            <p:txBody>
              <a:bodyPr wrap="square" rtlCol="0" anchor="b" anchorCtr="0">
                <a:normAutofit/>
              </a:bodyPr>
              <a:lstStyle/>
              <a:p>
                <a:pPr algn="ctr" defTabSz="913765"/>
                <a:r>
                  <a:rPr lang="zh-CN" altLang="en-US" b="1" dirty="0">
                    <a:latin typeface="+mn-ea"/>
                  </a:rPr>
                  <a:t>添加边界</a:t>
                </a:r>
                <a:endParaRPr lang="zh-CN" altLang="en-US" b="1" dirty="0">
                  <a:solidFill>
                    <a:schemeClr val="tx1"/>
                  </a:solidFill>
                  <a:latin typeface="+mn-ea"/>
                </a:endParaRPr>
              </a:p>
            </p:txBody>
          </p:sp>
        </p:grpSp>
        <p:grpSp>
          <p:nvGrpSpPr>
            <p:cNvPr id="69" name="组合 68">
              <a:extLst>
                <a:ext uri="{FF2B5EF4-FFF2-40B4-BE49-F238E27FC236}">
                  <a16:creationId xmlns:a16="http://schemas.microsoft.com/office/drawing/2014/main" id="{1A9671F3-5C2C-88D9-0F7B-2232E0CE91F9}"/>
                </a:ext>
              </a:extLst>
            </p:cNvPr>
            <p:cNvGrpSpPr/>
            <p:nvPr/>
          </p:nvGrpSpPr>
          <p:grpSpPr>
            <a:xfrm>
              <a:off x="6050328" y="1628514"/>
              <a:ext cx="1960502" cy="3437470"/>
              <a:chOff x="6050328" y="1628514"/>
              <a:chExt cx="1960502" cy="3437470"/>
            </a:xfrm>
          </p:grpSpPr>
          <p:sp>
            <p:nvSpPr>
              <p:cNvPr id="76" name="4">
                <a:extLst>
                  <a:ext uri="{FF2B5EF4-FFF2-40B4-BE49-F238E27FC236}">
                    <a16:creationId xmlns:a16="http://schemas.microsoft.com/office/drawing/2014/main" id="{1222F14A-221A-2B9C-5E73-9DE4061E55A0}"/>
                  </a:ext>
                </a:extLst>
              </p:cNvPr>
              <p:cNvSpPr/>
              <p:nvPr>
                <p:custDataLst>
                  <p:tags r:id="rId7"/>
                </p:custDataLst>
              </p:nvPr>
            </p:nvSpPr>
            <p:spPr>
              <a:xfrm>
                <a:off x="6050328" y="3421730"/>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77" name="4">
                <a:extLst>
                  <a:ext uri="{FF2B5EF4-FFF2-40B4-BE49-F238E27FC236}">
                    <a16:creationId xmlns:a16="http://schemas.microsoft.com/office/drawing/2014/main" id="{04BF6725-D2FD-3EE4-9F00-ED7644C79D4D}"/>
                  </a:ext>
                </a:extLst>
              </p:cNvPr>
              <p:cNvSpPr/>
              <p:nvPr>
                <p:custDataLst>
                  <p:tags r:id="rId8"/>
                </p:custDataLst>
              </p:nvPr>
            </p:nvSpPr>
            <p:spPr>
              <a:xfrm>
                <a:off x="6426425" y="3639793"/>
                <a:ext cx="1136343" cy="1102954"/>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78" name="Index-4">
                <a:extLst>
                  <a:ext uri="{FF2B5EF4-FFF2-40B4-BE49-F238E27FC236}">
                    <a16:creationId xmlns:a16="http://schemas.microsoft.com/office/drawing/2014/main" id="{E26E314C-80F4-257E-2451-1E4997CEBC0A}"/>
                  </a:ext>
                </a:extLst>
              </p:cNvPr>
              <p:cNvSpPr/>
              <p:nvPr>
                <p:custDataLst>
                  <p:tags r:id="rId9"/>
                </p:custDataLst>
              </p:nvPr>
            </p:nvSpPr>
            <p:spPr>
              <a:xfrm>
                <a:off x="6526450" y="3736881"/>
                <a:ext cx="936294" cy="908778"/>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04</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79" name="Body-4">
                <a:extLst>
                  <a:ext uri="{FF2B5EF4-FFF2-40B4-BE49-F238E27FC236}">
                    <a16:creationId xmlns:a16="http://schemas.microsoft.com/office/drawing/2014/main" id="{B78ECA6F-8ED2-9D2D-B628-9EDFB6A71584}"/>
                  </a:ext>
                </a:extLst>
              </p:cNvPr>
              <p:cNvSpPr txBox="1">
                <a:spLocks/>
              </p:cNvSpPr>
              <p:nvPr>
                <p:custDataLst>
                  <p:tags r:id="rId10"/>
                </p:custDataLst>
              </p:nvPr>
            </p:nvSpPr>
            <p:spPr>
              <a:xfrm>
                <a:off x="6226554" y="2480211"/>
                <a:ext cx="1551766" cy="808630"/>
              </a:xfrm>
              <a:prstGeom prst="rect">
                <a:avLst/>
              </a:prstGeom>
            </p:spPr>
            <p:txBody>
              <a:bodyPr wrap="square" rtlCol="0" anchor="t" anchorCtr="0">
                <a:normAutofit lnSpcReduction="10000"/>
              </a:bodyPr>
              <a:lstStyle>
                <a:defPPr>
                  <a:defRPr lang="zh-CN"/>
                </a:defPPr>
                <a:lvl1pPr>
                  <a:lnSpc>
                    <a:spcPct val="120000"/>
                  </a:lnSpc>
                  <a:defRPr sz="1200">
                    <a:solidFill>
                      <a:schemeClr val="tx1">
                        <a:lumMod val="85000"/>
                        <a:lumOff val="15000"/>
                      </a:schemeClr>
                    </a:solidFill>
                    <a:latin typeface="+mn-ea"/>
                  </a:defRPr>
                </a:lvl1pPr>
              </a:lstStyle>
              <a:p>
                <a:r>
                  <a:rPr lang="zh-CN" altLang="en-US" dirty="0"/>
                  <a:t>    定义优化器以最小化残差</a:t>
                </a:r>
                <a:r>
                  <a:rPr lang="en-US" altLang="zh-CN" dirty="0"/>
                  <a:t>&amp;</a:t>
                </a:r>
                <a:r>
                  <a:rPr lang="zh-CN" altLang="en-US" dirty="0"/>
                  <a:t>边界</a:t>
                </a:r>
                <a:r>
                  <a:rPr lang="en-US" altLang="zh-CN" dirty="0"/>
                  <a:t>&amp;</a:t>
                </a:r>
                <a:r>
                  <a:rPr lang="zh-CN" altLang="en-US" dirty="0"/>
                  <a:t>初值的总损失</a:t>
                </a:r>
                <a:endParaRPr lang="en-US" altLang="zh-CN" dirty="0"/>
              </a:p>
              <a:p>
                <a:r>
                  <a:rPr lang="zh-CN" altLang="en-US" dirty="0"/>
                  <a:t>本处以</a:t>
                </a:r>
                <a:r>
                  <a:rPr lang="en-US" altLang="zh-CN" dirty="0" err="1"/>
                  <a:t>Optax</a:t>
                </a:r>
                <a:r>
                  <a:rPr lang="zh-CN" altLang="en-US" dirty="0"/>
                  <a:t>为例</a:t>
                </a:r>
              </a:p>
            </p:txBody>
          </p:sp>
          <p:sp>
            <p:nvSpPr>
              <p:cNvPr id="80" name="Title-4">
                <a:extLst>
                  <a:ext uri="{FF2B5EF4-FFF2-40B4-BE49-F238E27FC236}">
                    <a16:creationId xmlns:a16="http://schemas.microsoft.com/office/drawing/2014/main" id="{0C867D8E-AAB8-9347-BDC2-34C829F24CCC}"/>
                  </a:ext>
                </a:extLst>
              </p:cNvPr>
              <p:cNvSpPr txBox="1">
                <a:spLocks/>
              </p:cNvSpPr>
              <p:nvPr>
                <p:custDataLst>
                  <p:tags r:id="rId11"/>
                </p:custDataLst>
              </p:nvPr>
            </p:nvSpPr>
            <p:spPr>
              <a:xfrm>
                <a:off x="6078512" y="1628514"/>
                <a:ext cx="1847850" cy="427349"/>
              </a:xfrm>
              <a:prstGeom prst="rect">
                <a:avLst/>
              </a:prstGeom>
              <a:noFill/>
            </p:spPr>
            <p:txBody>
              <a:bodyPr wrap="square" rtlCol="0" anchor="b" anchorCtr="0">
                <a:normAutofit fontScale="92500"/>
              </a:bodyPr>
              <a:lstStyle/>
              <a:p>
                <a:pPr algn="ctr" defTabSz="913765"/>
                <a:r>
                  <a:rPr lang="zh-CN" altLang="en-US" b="1" dirty="0">
                    <a:solidFill>
                      <a:schemeClr val="tx1"/>
                    </a:solidFill>
                    <a:latin typeface="+mn-ea"/>
                  </a:rPr>
                  <a:t>定义优化器（</a:t>
                </a:r>
                <a:r>
                  <a:rPr lang="en-US" altLang="zh-CN" b="1" dirty="0" err="1">
                    <a:solidFill>
                      <a:schemeClr val="tx1"/>
                    </a:solidFill>
                    <a:latin typeface="+mn-ea"/>
                  </a:rPr>
                  <a:t>adam</a:t>
                </a:r>
                <a:r>
                  <a:rPr lang="zh-CN" altLang="en-US" b="1" dirty="0">
                    <a:solidFill>
                      <a:schemeClr val="tx1"/>
                    </a:solidFill>
                    <a:latin typeface="+mn-ea"/>
                  </a:rPr>
                  <a:t>）</a:t>
                </a:r>
              </a:p>
            </p:txBody>
          </p:sp>
        </p:grpSp>
        <p:grpSp>
          <p:nvGrpSpPr>
            <p:cNvPr id="70" name="组合 69">
              <a:extLst>
                <a:ext uri="{FF2B5EF4-FFF2-40B4-BE49-F238E27FC236}">
                  <a16:creationId xmlns:a16="http://schemas.microsoft.com/office/drawing/2014/main" id="{D4E09535-E336-0654-B9FC-262DC6CA881C}"/>
                </a:ext>
              </a:extLst>
            </p:cNvPr>
            <p:cNvGrpSpPr/>
            <p:nvPr/>
          </p:nvGrpSpPr>
          <p:grpSpPr>
            <a:xfrm>
              <a:off x="7840935" y="1792016"/>
              <a:ext cx="1961445" cy="2898518"/>
              <a:chOff x="7840935" y="1792016"/>
              <a:chExt cx="1961445" cy="2898518"/>
            </a:xfrm>
          </p:grpSpPr>
          <p:sp>
            <p:nvSpPr>
              <p:cNvPr id="71" name="5">
                <a:extLst>
                  <a:ext uri="{FF2B5EF4-FFF2-40B4-BE49-F238E27FC236}">
                    <a16:creationId xmlns:a16="http://schemas.microsoft.com/office/drawing/2014/main" id="{59F98904-B8F6-69D2-2374-66AB635A6C2F}"/>
                  </a:ext>
                </a:extLst>
              </p:cNvPr>
              <p:cNvSpPr/>
              <p:nvPr>
                <p:custDataLst>
                  <p:tags r:id="rId2"/>
                </p:custDataLst>
              </p:nvPr>
            </p:nvSpPr>
            <p:spPr>
              <a:xfrm>
                <a:off x="8213850"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72" name="Index-5">
                <a:extLst>
                  <a:ext uri="{FF2B5EF4-FFF2-40B4-BE49-F238E27FC236}">
                    <a16:creationId xmlns:a16="http://schemas.microsoft.com/office/drawing/2014/main" id="{F9547AD0-DD0B-28BD-EB2B-6279C1AF3788}"/>
                  </a:ext>
                </a:extLst>
              </p:cNvPr>
              <p:cNvSpPr/>
              <p:nvPr>
                <p:custDataLst>
                  <p:tags r:id="rId3"/>
                </p:custDataLst>
              </p:nvPr>
            </p:nvSpPr>
            <p:spPr>
              <a:xfrm>
                <a:off x="8313875"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05</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73" name="Body-5">
                <a:extLst>
                  <a:ext uri="{FF2B5EF4-FFF2-40B4-BE49-F238E27FC236}">
                    <a16:creationId xmlns:a16="http://schemas.microsoft.com/office/drawing/2014/main" id="{166B9DE1-8158-0CDB-3855-B20475FF8AB9}"/>
                  </a:ext>
                </a:extLst>
              </p:cNvPr>
              <p:cNvSpPr txBox="1">
                <a:spLocks/>
              </p:cNvSpPr>
              <p:nvPr>
                <p:custDataLst>
                  <p:tags r:id="rId4"/>
                </p:custDataLst>
              </p:nvPr>
            </p:nvSpPr>
            <p:spPr>
              <a:xfrm>
                <a:off x="8049749" y="3881904"/>
                <a:ext cx="1480440" cy="808630"/>
              </a:xfrm>
              <a:prstGeom prst="rect">
                <a:avLst/>
              </a:prstGeom>
            </p:spPr>
            <p:txBody>
              <a:bodyPr wrap="square" rtlCol="0" anchor="t" anchorCtr="0">
                <a:normAutofit/>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训练循环结束后用来推理</a:t>
                </a:r>
              </a:p>
            </p:txBody>
          </p:sp>
          <p:sp>
            <p:nvSpPr>
              <p:cNvPr id="74" name="Title-5">
                <a:extLst>
                  <a:ext uri="{FF2B5EF4-FFF2-40B4-BE49-F238E27FC236}">
                    <a16:creationId xmlns:a16="http://schemas.microsoft.com/office/drawing/2014/main" id="{FA74EACA-BF98-CF28-4BE9-A3C007A936BE}"/>
                  </a:ext>
                </a:extLst>
              </p:cNvPr>
              <p:cNvSpPr txBox="1">
                <a:spLocks/>
              </p:cNvSpPr>
              <p:nvPr>
                <p:custDataLst>
                  <p:tags r:id="rId5"/>
                </p:custDataLst>
              </p:nvPr>
            </p:nvSpPr>
            <p:spPr>
              <a:xfrm>
                <a:off x="7979735" y="3369443"/>
                <a:ext cx="1625851" cy="427349"/>
              </a:xfrm>
              <a:prstGeom prst="rect">
                <a:avLst/>
              </a:prstGeom>
              <a:noFill/>
            </p:spPr>
            <p:txBody>
              <a:bodyPr wrap="square" rtlCol="0" anchor="b" anchorCtr="0">
                <a:normAutofit/>
              </a:bodyPr>
              <a:lstStyle/>
              <a:p>
                <a:pPr algn="ctr" defTabSz="913765"/>
                <a:r>
                  <a:rPr lang="zh-CN" altLang="en-US" b="1" dirty="0">
                    <a:solidFill>
                      <a:schemeClr val="tx1"/>
                    </a:solidFill>
                    <a:latin typeface="+mn-ea"/>
                  </a:rPr>
                  <a:t>训练</a:t>
                </a:r>
                <a:r>
                  <a:rPr lang="en-US" altLang="zh-CN" b="1" dirty="0">
                    <a:solidFill>
                      <a:schemeClr val="tx1"/>
                    </a:solidFill>
                    <a:latin typeface="+mn-ea"/>
                  </a:rPr>
                  <a:t>&amp;</a:t>
                </a:r>
                <a:r>
                  <a:rPr lang="zh-CN" altLang="en-US" b="1" dirty="0">
                    <a:solidFill>
                      <a:schemeClr val="tx1"/>
                    </a:solidFill>
                    <a:latin typeface="+mn-ea"/>
                  </a:rPr>
                  <a:t>推理</a:t>
                </a:r>
              </a:p>
            </p:txBody>
          </p:sp>
          <p:sp>
            <p:nvSpPr>
              <p:cNvPr id="75" name="5">
                <a:extLst>
                  <a:ext uri="{FF2B5EF4-FFF2-40B4-BE49-F238E27FC236}">
                    <a16:creationId xmlns:a16="http://schemas.microsoft.com/office/drawing/2014/main" id="{FD5AECA6-56F3-CC07-527A-44F3E1B97E91}"/>
                  </a:ext>
                </a:extLst>
              </p:cNvPr>
              <p:cNvSpPr/>
              <p:nvPr>
                <p:custDataLst>
                  <p:tags r:id="rId6"/>
                </p:custDataLst>
              </p:nvPr>
            </p:nvSpPr>
            <p:spPr>
              <a:xfrm>
                <a:off x="7840935" y="1792016"/>
                <a:ext cx="1961445" cy="2283397"/>
              </a:xfrm>
              <a:custGeom>
                <a:avLst/>
                <a:gdLst>
                  <a:gd name="connsiteX0" fmla="*/ 968804 w 1961445"/>
                  <a:gd name="connsiteY0" fmla="*/ 136 h 2283397"/>
                  <a:gd name="connsiteX1" fmla="*/ 1901903 w 1961445"/>
                  <a:gd name="connsiteY1" fmla="*/ 934048 h 2283397"/>
                  <a:gd name="connsiteX2" fmla="*/ 1901042 w 1961445"/>
                  <a:gd name="connsiteY2" fmla="*/ 2057215 h 2283397"/>
                  <a:gd name="connsiteX3" fmla="*/ 1940620 w 1961445"/>
                  <a:gd name="connsiteY3" fmla="*/ 2057215 h 2283397"/>
                  <a:gd name="connsiteX4" fmla="*/ 1957398 w 1961445"/>
                  <a:gd name="connsiteY4" fmla="*/ 2066640 h 2283397"/>
                  <a:gd name="connsiteX5" fmla="*/ 1960409 w 1961445"/>
                  <a:gd name="connsiteY5" fmla="*/ 2088578 h 2283397"/>
                  <a:gd name="connsiteX6" fmla="*/ 1879102 w 1961445"/>
                  <a:gd name="connsiteY6" fmla="*/ 2271498 h 2283397"/>
                  <a:gd name="connsiteX7" fmla="*/ 1861894 w 1961445"/>
                  <a:gd name="connsiteY7" fmla="*/ 2283394 h 2283397"/>
                  <a:gd name="connsiteX8" fmla="*/ 1844686 w 1961445"/>
                  <a:gd name="connsiteY8" fmla="*/ 2271498 h 2283397"/>
                  <a:gd name="connsiteX9" fmla="*/ 1763809 w 1961445"/>
                  <a:gd name="connsiteY9" fmla="*/ 2089196 h 2283397"/>
                  <a:gd name="connsiteX10" fmla="*/ 1765530 w 1961445"/>
                  <a:gd name="connsiteY10" fmla="*/ 2067103 h 2283397"/>
                  <a:gd name="connsiteX11" fmla="*/ 1781447 w 1961445"/>
                  <a:gd name="connsiteY11" fmla="*/ 2057370 h 2283397"/>
                  <a:gd name="connsiteX12" fmla="*/ 1822316 w 1961445"/>
                  <a:gd name="connsiteY12" fmla="*/ 2057370 h 2283397"/>
                  <a:gd name="connsiteX13" fmla="*/ 1820595 w 1961445"/>
                  <a:gd name="connsiteY13" fmla="*/ 933430 h 2283397"/>
                  <a:gd name="connsiteX14" fmla="*/ 961061 w 1961445"/>
                  <a:gd name="connsiteY14" fmla="*/ 82790 h 2283397"/>
                  <a:gd name="connsiteX15" fmla="*/ 82598 w 1961445"/>
                  <a:gd name="connsiteY15" fmla="*/ 933121 h 2283397"/>
                  <a:gd name="connsiteX16" fmla="*/ 84749 w 1961445"/>
                  <a:gd name="connsiteY16" fmla="*/ 1461025 h 2283397"/>
                  <a:gd name="connsiteX17" fmla="*/ 41729 w 1961445"/>
                  <a:gd name="connsiteY17" fmla="*/ 1505983 h 2283397"/>
                  <a:gd name="connsiteX18" fmla="*/ 1721 w 1961445"/>
                  <a:gd name="connsiteY18" fmla="*/ 1461025 h 2283397"/>
                  <a:gd name="connsiteX19" fmla="*/ 0 w 1961445"/>
                  <a:gd name="connsiteY19" fmla="*/ 933276 h 2283397"/>
                  <a:gd name="connsiteX20" fmla="*/ 968804 w 1961445"/>
                  <a:gd name="connsiteY20" fmla="*/ 136 h 228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1445" h="2283397">
                    <a:moveTo>
                      <a:pt x="968804" y="136"/>
                    </a:moveTo>
                    <a:cubicBezTo>
                      <a:pt x="1487623" y="8787"/>
                      <a:pt x="1903193" y="424683"/>
                      <a:pt x="1901903" y="934048"/>
                    </a:cubicBezTo>
                    <a:lnTo>
                      <a:pt x="1901042" y="2057215"/>
                    </a:lnTo>
                    <a:lnTo>
                      <a:pt x="1940620" y="2057215"/>
                    </a:lnTo>
                    <a:cubicBezTo>
                      <a:pt x="1947073" y="2057215"/>
                      <a:pt x="1953526" y="2060614"/>
                      <a:pt x="1957398" y="2066640"/>
                    </a:cubicBezTo>
                    <a:cubicBezTo>
                      <a:pt x="1961270" y="2072974"/>
                      <a:pt x="1962560" y="2081162"/>
                      <a:pt x="1960409" y="2088578"/>
                    </a:cubicBezTo>
                    <a:lnTo>
                      <a:pt x="1879102" y="2271498"/>
                    </a:lnTo>
                    <a:cubicBezTo>
                      <a:pt x="1875661" y="2278759"/>
                      <a:pt x="1868777" y="2283548"/>
                      <a:pt x="1861894" y="2283394"/>
                    </a:cubicBezTo>
                    <a:cubicBezTo>
                      <a:pt x="1854581" y="2283394"/>
                      <a:pt x="1847698" y="2278759"/>
                      <a:pt x="1844686" y="2271498"/>
                    </a:cubicBezTo>
                    <a:lnTo>
                      <a:pt x="1763809" y="2089196"/>
                    </a:lnTo>
                    <a:cubicBezTo>
                      <a:pt x="1760798" y="2081934"/>
                      <a:pt x="1761658" y="2073592"/>
                      <a:pt x="1765530" y="2067103"/>
                    </a:cubicBezTo>
                    <a:cubicBezTo>
                      <a:pt x="1768972" y="2061078"/>
                      <a:pt x="1774994" y="2057370"/>
                      <a:pt x="1781447" y="2057370"/>
                    </a:cubicBezTo>
                    <a:lnTo>
                      <a:pt x="1822316" y="2057370"/>
                    </a:lnTo>
                    <a:lnTo>
                      <a:pt x="1820595" y="933430"/>
                    </a:lnTo>
                    <a:cubicBezTo>
                      <a:pt x="1819735" y="466551"/>
                      <a:pt x="1436429" y="87270"/>
                      <a:pt x="961061" y="82790"/>
                    </a:cubicBezTo>
                    <a:cubicBezTo>
                      <a:pt x="478810" y="78309"/>
                      <a:pt x="84749" y="459753"/>
                      <a:pt x="82598" y="933121"/>
                    </a:cubicBezTo>
                    <a:lnTo>
                      <a:pt x="84749" y="1461025"/>
                    </a:lnTo>
                    <a:cubicBezTo>
                      <a:pt x="86900" y="1485590"/>
                      <a:pt x="67111" y="1506601"/>
                      <a:pt x="41729" y="1505983"/>
                    </a:cubicBezTo>
                    <a:cubicBezTo>
                      <a:pt x="17638" y="1505365"/>
                      <a:pt x="-860" y="1484508"/>
                      <a:pt x="1721" y="1461025"/>
                    </a:cubicBezTo>
                    <a:lnTo>
                      <a:pt x="0" y="933276"/>
                    </a:lnTo>
                    <a:cubicBezTo>
                      <a:pt x="1290" y="411397"/>
                      <a:pt x="437511" y="-8671"/>
                      <a:pt x="968804" y="136"/>
                    </a:cubicBezTo>
                    <a:close/>
                  </a:path>
                </a:pathLst>
              </a:custGeom>
              <a:solidFill>
                <a:schemeClr val="accent1">
                  <a:alpha val="15000"/>
                </a:schemeClr>
              </a:solidFill>
              <a:ln w="12700">
                <a:miter lim="400000"/>
              </a:ln>
            </p:spPr>
            <p:txBody>
              <a:bodyPr lIns="45718" tIns="45718" rIns="45718" bIns="45718"/>
              <a:lstStyle/>
              <a:p>
                <a:endParaRPr lang="zh-CN" altLang="en-US" dirty="0">
                  <a:solidFill>
                    <a:schemeClr val="tx1"/>
                  </a:solidFill>
                </a:endParaRPr>
              </a:p>
            </p:txBody>
          </p:sp>
        </p:grpSp>
      </p:grpSp>
      <p:pic>
        <p:nvPicPr>
          <p:cNvPr id="4" name="图片 3">
            <a:extLst>
              <a:ext uri="{FF2B5EF4-FFF2-40B4-BE49-F238E27FC236}">
                <a16:creationId xmlns:a16="http://schemas.microsoft.com/office/drawing/2014/main" id="{97306681-76A0-2396-BD09-D87779181018}"/>
              </a:ext>
            </a:extLst>
          </p:cNvPr>
          <p:cNvPicPr>
            <a:picLocks noChangeAspect="1"/>
          </p:cNvPicPr>
          <p:nvPr/>
        </p:nvPicPr>
        <p:blipFill>
          <a:blip r:embed="rId31"/>
          <a:stretch>
            <a:fillRect/>
          </a:stretch>
        </p:blipFill>
        <p:spPr>
          <a:xfrm>
            <a:off x="677790" y="4140452"/>
            <a:ext cx="2493394" cy="1739273"/>
          </a:xfrm>
          <a:prstGeom prst="rect">
            <a:avLst/>
          </a:prstGeom>
        </p:spPr>
      </p:pic>
      <p:pic>
        <p:nvPicPr>
          <p:cNvPr id="6" name="图片 5">
            <a:extLst>
              <a:ext uri="{FF2B5EF4-FFF2-40B4-BE49-F238E27FC236}">
                <a16:creationId xmlns:a16="http://schemas.microsoft.com/office/drawing/2014/main" id="{F23B5FA7-5DF4-4245-B30F-06E439F82B36}"/>
              </a:ext>
            </a:extLst>
          </p:cNvPr>
          <p:cNvPicPr>
            <a:picLocks noChangeAspect="1"/>
          </p:cNvPicPr>
          <p:nvPr/>
        </p:nvPicPr>
        <p:blipFill>
          <a:blip r:embed="rId32"/>
          <a:stretch>
            <a:fillRect/>
          </a:stretch>
        </p:blipFill>
        <p:spPr>
          <a:xfrm>
            <a:off x="2872497" y="1933657"/>
            <a:ext cx="2153645" cy="1945862"/>
          </a:xfrm>
          <a:prstGeom prst="rect">
            <a:avLst/>
          </a:prstGeom>
        </p:spPr>
      </p:pic>
      <p:pic>
        <p:nvPicPr>
          <p:cNvPr id="8" name="图片 7">
            <a:extLst>
              <a:ext uri="{FF2B5EF4-FFF2-40B4-BE49-F238E27FC236}">
                <a16:creationId xmlns:a16="http://schemas.microsoft.com/office/drawing/2014/main" id="{E52F2DA3-CEDD-248E-1EBB-4BECF977C482}"/>
              </a:ext>
            </a:extLst>
          </p:cNvPr>
          <p:cNvPicPr>
            <a:picLocks noChangeAspect="1"/>
          </p:cNvPicPr>
          <p:nvPr/>
        </p:nvPicPr>
        <p:blipFill>
          <a:blip r:embed="rId33"/>
          <a:stretch>
            <a:fillRect/>
          </a:stretch>
        </p:blipFill>
        <p:spPr>
          <a:xfrm>
            <a:off x="7014816" y="2407034"/>
            <a:ext cx="2321447" cy="1377502"/>
          </a:xfrm>
          <a:prstGeom prst="rect">
            <a:avLst/>
          </a:prstGeom>
        </p:spPr>
      </p:pic>
      <p:pic>
        <p:nvPicPr>
          <p:cNvPr id="10" name="图片 9">
            <a:extLst>
              <a:ext uri="{FF2B5EF4-FFF2-40B4-BE49-F238E27FC236}">
                <a16:creationId xmlns:a16="http://schemas.microsoft.com/office/drawing/2014/main" id="{62B8BA02-0EE3-B0D0-45DB-0BE7DC8E81ED}"/>
              </a:ext>
            </a:extLst>
          </p:cNvPr>
          <p:cNvPicPr>
            <a:picLocks noChangeAspect="1"/>
          </p:cNvPicPr>
          <p:nvPr/>
        </p:nvPicPr>
        <p:blipFill>
          <a:blip r:embed="rId34"/>
          <a:stretch>
            <a:fillRect/>
          </a:stretch>
        </p:blipFill>
        <p:spPr>
          <a:xfrm>
            <a:off x="9047022" y="4147804"/>
            <a:ext cx="2887727" cy="710156"/>
          </a:xfrm>
          <a:prstGeom prst="rect">
            <a:avLst/>
          </a:prstGeom>
        </p:spPr>
      </p:pic>
    </p:spTree>
    <p:extLst>
      <p:ext uri="{BB962C8B-B14F-4D97-AF65-F5344CB8AC3E}">
        <p14:creationId xmlns:p14="http://schemas.microsoft.com/office/powerpoint/2010/main" val="1476347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B7711-3B7F-95A7-6DCA-068F50A7A0A6}"/>
              </a:ext>
            </a:extLst>
          </p:cNvPr>
          <p:cNvSpPr>
            <a:spLocks noGrp="1"/>
          </p:cNvSpPr>
          <p:nvPr>
            <p:ph type="title"/>
          </p:nvPr>
        </p:nvSpPr>
        <p:spPr>
          <a:xfrm>
            <a:off x="2172208" y="0"/>
            <a:ext cx="10858500" cy="900112"/>
          </a:xfrm>
        </p:spPr>
        <p:txBody>
          <a:bodyPr/>
          <a:lstStyle/>
          <a:p>
            <a:r>
              <a:rPr lang="zh-CN" altLang="en-US" dirty="0"/>
              <a:t>代码</a:t>
            </a:r>
            <a:r>
              <a:rPr lang="en-US" altLang="zh-CN" dirty="0"/>
              <a:t>&amp;</a:t>
            </a:r>
            <a:r>
              <a:rPr lang="zh-CN" altLang="en-US" dirty="0"/>
              <a:t>结构</a:t>
            </a:r>
            <a:r>
              <a:rPr lang="en-US" altLang="zh-CN" dirty="0"/>
              <a:t>&amp;</a:t>
            </a:r>
            <a:r>
              <a:rPr lang="zh-CN" altLang="en-US" dirty="0"/>
              <a:t>运行结果</a:t>
            </a:r>
          </a:p>
        </p:txBody>
      </p:sp>
      <p:pic>
        <p:nvPicPr>
          <p:cNvPr id="12" name="图片 11" descr="电脑的屏幕&#10;&#10;AI 生成的内容可能不正确。">
            <a:extLst>
              <a:ext uri="{FF2B5EF4-FFF2-40B4-BE49-F238E27FC236}">
                <a16:creationId xmlns:a16="http://schemas.microsoft.com/office/drawing/2014/main" id="{AD2F85BF-B54A-F3A9-FB9E-9AB031299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72" y="195072"/>
            <a:ext cx="1751142" cy="6467856"/>
          </a:xfrm>
          <a:prstGeom prst="rect">
            <a:avLst/>
          </a:prstGeom>
        </p:spPr>
      </p:pic>
      <p:pic>
        <p:nvPicPr>
          <p:cNvPr id="14" name="图片 13">
            <a:extLst>
              <a:ext uri="{FF2B5EF4-FFF2-40B4-BE49-F238E27FC236}">
                <a16:creationId xmlns:a16="http://schemas.microsoft.com/office/drawing/2014/main" id="{C9C79F69-5EBE-AC11-F944-0FAF51D05144}"/>
              </a:ext>
            </a:extLst>
          </p:cNvPr>
          <p:cNvPicPr>
            <a:picLocks noChangeAspect="1"/>
          </p:cNvPicPr>
          <p:nvPr/>
        </p:nvPicPr>
        <p:blipFill>
          <a:blip r:embed="rId3"/>
          <a:stretch>
            <a:fillRect/>
          </a:stretch>
        </p:blipFill>
        <p:spPr>
          <a:xfrm>
            <a:off x="2172208" y="1191621"/>
            <a:ext cx="9581614" cy="1210203"/>
          </a:xfrm>
          <a:prstGeom prst="rect">
            <a:avLst/>
          </a:prstGeom>
        </p:spPr>
      </p:pic>
      <p:pic>
        <p:nvPicPr>
          <p:cNvPr id="16" name="图片 15">
            <a:extLst>
              <a:ext uri="{FF2B5EF4-FFF2-40B4-BE49-F238E27FC236}">
                <a16:creationId xmlns:a16="http://schemas.microsoft.com/office/drawing/2014/main" id="{D5111166-5A74-2274-54B1-CAE6E33330F0}"/>
              </a:ext>
            </a:extLst>
          </p:cNvPr>
          <p:cNvPicPr>
            <a:picLocks noChangeAspect="1"/>
          </p:cNvPicPr>
          <p:nvPr/>
        </p:nvPicPr>
        <p:blipFill>
          <a:blip r:embed="rId4"/>
          <a:stretch>
            <a:fillRect/>
          </a:stretch>
        </p:blipFill>
        <p:spPr>
          <a:xfrm>
            <a:off x="7583423" y="3854837"/>
            <a:ext cx="3521751" cy="2715332"/>
          </a:xfrm>
          <a:prstGeom prst="rect">
            <a:avLst/>
          </a:prstGeom>
        </p:spPr>
      </p:pic>
      <p:pic>
        <p:nvPicPr>
          <p:cNvPr id="18" name="图片 17">
            <a:extLst>
              <a:ext uri="{FF2B5EF4-FFF2-40B4-BE49-F238E27FC236}">
                <a16:creationId xmlns:a16="http://schemas.microsoft.com/office/drawing/2014/main" id="{A35749BF-EAEB-4FC6-D241-CE2DA9649C74}"/>
              </a:ext>
            </a:extLst>
          </p:cNvPr>
          <p:cNvPicPr>
            <a:picLocks noChangeAspect="1"/>
          </p:cNvPicPr>
          <p:nvPr/>
        </p:nvPicPr>
        <p:blipFill>
          <a:blip r:embed="rId5"/>
          <a:stretch>
            <a:fillRect/>
          </a:stretch>
        </p:blipFill>
        <p:spPr>
          <a:xfrm>
            <a:off x="2463809" y="2693333"/>
            <a:ext cx="8998412" cy="869995"/>
          </a:xfrm>
          <a:prstGeom prst="rect">
            <a:avLst/>
          </a:prstGeom>
        </p:spPr>
      </p:pic>
      <p:sp>
        <p:nvSpPr>
          <p:cNvPr id="19" name="文本框 18">
            <a:extLst>
              <a:ext uri="{FF2B5EF4-FFF2-40B4-BE49-F238E27FC236}">
                <a16:creationId xmlns:a16="http://schemas.microsoft.com/office/drawing/2014/main" id="{8A6ED541-C23C-4CBE-CB38-FE0F1BFB84A9}"/>
              </a:ext>
            </a:extLst>
          </p:cNvPr>
          <p:cNvSpPr txBox="1"/>
          <p:nvPr/>
        </p:nvSpPr>
        <p:spPr>
          <a:xfrm>
            <a:off x="2484824" y="4564541"/>
            <a:ext cx="4566288" cy="830997"/>
          </a:xfrm>
          <a:prstGeom prst="rect">
            <a:avLst/>
          </a:prstGeom>
          <a:noFill/>
        </p:spPr>
        <p:txBody>
          <a:bodyPr wrap="square" rtlCol="0">
            <a:spAutoFit/>
          </a:bodyPr>
          <a:lstStyle/>
          <a:p>
            <a:r>
              <a:rPr lang="zh-CN" altLang="en-US" sz="2400" dirty="0"/>
              <a:t>（由于层数较多数据量较大，没有训练太多轮数）</a:t>
            </a:r>
          </a:p>
        </p:txBody>
      </p:sp>
      <p:sp>
        <p:nvSpPr>
          <p:cNvPr id="3" name="文本框 2">
            <a:extLst>
              <a:ext uri="{FF2B5EF4-FFF2-40B4-BE49-F238E27FC236}">
                <a16:creationId xmlns:a16="http://schemas.microsoft.com/office/drawing/2014/main" id="{066DBFD3-171B-4679-2FD9-CE892C50FBCE}"/>
              </a:ext>
            </a:extLst>
          </p:cNvPr>
          <p:cNvSpPr txBox="1"/>
          <p:nvPr/>
        </p:nvSpPr>
        <p:spPr>
          <a:xfrm>
            <a:off x="6788455" y="900112"/>
            <a:ext cx="3531476" cy="261610"/>
          </a:xfrm>
          <a:prstGeom prst="rect">
            <a:avLst/>
          </a:prstGeom>
          <a:noFill/>
        </p:spPr>
        <p:txBody>
          <a:bodyPr wrap="square" rtlCol="0">
            <a:spAutoFit/>
          </a:bodyPr>
          <a:lstStyle/>
          <a:p>
            <a:pPr algn="r"/>
            <a:r>
              <a:rPr kumimoji="1" lang="zh-CN" altLang="en-US" sz="1100" dirty="0"/>
              <a:t>本图为 使用</a:t>
            </a:r>
            <a:r>
              <a:rPr kumimoji="1" lang="en-US" altLang="zh-CN" sz="1100" dirty="0"/>
              <a:t>Notion</a:t>
            </a:r>
            <a:r>
              <a:rPr kumimoji="1" lang="zh-CN" altLang="en-US" sz="1100" dirty="0"/>
              <a:t> </a:t>
            </a:r>
            <a:r>
              <a:rPr kumimoji="1" lang="en-US" altLang="zh-CN" sz="1100" dirty="0"/>
              <a:t>mermaid</a:t>
            </a:r>
            <a:r>
              <a:rPr kumimoji="1" lang="zh-CN" altLang="en-US" sz="1100" dirty="0"/>
              <a:t>代码 手工绘制</a:t>
            </a:r>
          </a:p>
        </p:txBody>
      </p:sp>
      <p:pic>
        <p:nvPicPr>
          <p:cNvPr id="5" name="图片 4" descr="图片包含 文本&#10;&#10;AI 生成的内容可能不正确。">
            <a:extLst>
              <a:ext uri="{FF2B5EF4-FFF2-40B4-BE49-F238E27FC236}">
                <a16:creationId xmlns:a16="http://schemas.microsoft.com/office/drawing/2014/main" id="{AFCAD7E3-08B6-8D0E-40DB-091DA047F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9931" y="190408"/>
            <a:ext cx="1395283" cy="1081344"/>
          </a:xfrm>
          <a:prstGeom prst="rect">
            <a:avLst/>
          </a:prstGeom>
        </p:spPr>
      </p:pic>
    </p:spTree>
    <p:extLst>
      <p:ext uri="{BB962C8B-B14F-4D97-AF65-F5344CB8AC3E}">
        <p14:creationId xmlns:p14="http://schemas.microsoft.com/office/powerpoint/2010/main" val="3772494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AB22CD2-42D3-E100-560E-5DF18B9F7E93}"/>
              </a:ext>
            </a:extLst>
          </p:cNvPr>
          <p:cNvPicPr>
            <a:picLocks noChangeAspect="1"/>
          </p:cNvPicPr>
          <p:nvPr/>
        </p:nvPicPr>
        <p:blipFill>
          <a:blip r:embed="rId2"/>
          <a:stretch>
            <a:fillRect/>
          </a:stretch>
        </p:blipFill>
        <p:spPr>
          <a:xfrm>
            <a:off x="648163" y="1334887"/>
            <a:ext cx="6238272" cy="2649219"/>
          </a:xfrm>
          <a:prstGeom prst="rect">
            <a:avLst/>
          </a:prstGeom>
        </p:spPr>
      </p:pic>
      <p:sp>
        <p:nvSpPr>
          <p:cNvPr id="8" name="文本框 7">
            <a:extLst>
              <a:ext uri="{FF2B5EF4-FFF2-40B4-BE49-F238E27FC236}">
                <a16:creationId xmlns:a16="http://schemas.microsoft.com/office/drawing/2014/main" id="{2D5A068A-31A3-EDCA-00E3-CD481B75F491}"/>
              </a:ext>
            </a:extLst>
          </p:cNvPr>
          <p:cNvSpPr txBox="1"/>
          <p:nvPr/>
        </p:nvSpPr>
        <p:spPr>
          <a:xfrm>
            <a:off x="2011680" y="306075"/>
            <a:ext cx="8656320" cy="523220"/>
          </a:xfrm>
          <a:prstGeom prst="rect">
            <a:avLst/>
          </a:prstGeom>
          <a:noFill/>
        </p:spPr>
        <p:txBody>
          <a:bodyPr wrap="square" rtlCol="0">
            <a:spAutoFit/>
          </a:bodyPr>
          <a:lstStyle/>
          <a:p>
            <a:pPr algn="ctr">
              <a:spcBef>
                <a:spcPct val="0"/>
              </a:spcBef>
            </a:pPr>
            <a:r>
              <a:rPr lang="zh-CN" altLang="en-US" sz="2800" b="1" dirty="0">
                <a:latin typeface="+mj-lt"/>
                <a:ea typeface="+mj-ea"/>
                <a:cs typeface="+mj-cs"/>
              </a:rPr>
              <a:t>数据集准备：</a:t>
            </a:r>
          </a:p>
        </p:txBody>
      </p:sp>
      <p:pic>
        <p:nvPicPr>
          <p:cNvPr id="5" name="图片 4">
            <a:extLst>
              <a:ext uri="{FF2B5EF4-FFF2-40B4-BE49-F238E27FC236}">
                <a16:creationId xmlns:a16="http://schemas.microsoft.com/office/drawing/2014/main" id="{FE797709-1470-700F-305A-18ED92561D3C}"/>
              </a:ext>
            </a:extLst>
          </p:cNvPr>
          <p:cNvPicPr>
            <a:picLocks noChangeAspect="1"/>
          </p:cNvPicPr>
          <p:nvPr/>
        </p:nvPicPr>
        <p:blipFill>
          <a:blip r:embed="rId3"/>
          <a:stretch>
            <a:fillRect/>
          </a:stretch>
        </p:blipFill>
        <p:spPr>
          <a:xfrm>
            <a:off x="5169408" y="1921880"/>
            <a:ext cx="6679229" cy="4124451"/>
          </a:xfrm>
          <a:prstGeom prst="rect">
            <a:avLst/>
          </a:prstGeom>
        </p:spPr>
      </p:pic>
      <p:sp>
        <p:nvSpPr>
          <p:cNvPr id="11" name="文本框 10">
            <a:extLst>
              <a:ext uri="{FF2B5EF4-FFF2-40B4-BE49-F238E27FC236}">
                <a16:creationId xmlns:a16="http://schemas.microsoft.com/office/drawing/2014/main" id="{29AEBE96-3C93-9FBF-6D45-F6CD11015C94}"/>
              </a:ext>
            </a:extLst>
          </p:cNvPr>
          <p:cNvSpPr txBox="1"/>
          <p:nvPr/>
        </p:nvSpPr>
        <p:spPr>
          <a:xfrm>
            <a:off x="831043" y="4599783"/>
            <a:ext cx="4155485" cy="923330"/>
          </a:xfrm>
          <a:prstGeom prst="rect">
            <a:avLst/>
          </a:prstGeom>
          <a:noFill/>
        </p:spPr>
        <p:txBody>
          <a:bodyPr wrap="square" rtlCol="0">
            <a:spAutoFit/>
          </a:bodyPr>
          <a:lstStyle/>
          <a:p>
            <a:pPr algn="ctr"/>
            <a:r>
              <a:rPr lang="zh-CN" altLang="en-US" dirty="0"/>
              <a:t>来自</a:t>
            </a:r>
            <a:r>
              <a:rPr lang="en-US" altLang="zh-CN" dirty="0"/>
              <a:t>OpenDataLab</a:t>
            </a:r>
            <a:r>
              <a:rPr lang="zh-CN" altLang="en-US" dirty="0"/>
              <a:t>的公开数据集</a:t>
            </a:r>
            <a:endParaRPr lang="en-US" altLang="zh-CN" dirty="0"/>
          </a:p>
          <a:p>
            <a:pPr algn="ctr"/>
            <a:r>
              <a:rPr lang="en-US" altLang="zh-CN" dirty="0"/>
              <a:t>OmniObject3D</a:t>
            </a:r>
          </a:p>
          <a:p>
            <a:pPr algn="ctr"/>
            <a:r>
              <a:rPr lang="zh-CN" altLang="en-US" dirty="0">
                <a:hlinkClick r:id="rId4"/>
              </a:rPr>
              <a:t>数据集</a:t>
            </a:r>
            <a:r>
              <a:rPr lang="en-US" altLang="zh-CN" dirty="0">
                <a:hlinkClick r:id="rId4"/>
              </a:rPr>
              <a:t>-OpenDataLab</a:t>
            </a:r>
            <a:endParaRPr lang="en-US" altLang="zh-CN" dirty="0"/>
          </a:p>
        </p:txBody>
      </p:sp>
    </p:spTree>
    <p:extLst>
      <p:ext uri="{BB962C8B-B14F-4D97-AF65-F5344CB8AC3E}">
        <p14:creationId xmlns:p14="http://schemas.microsoft.com/office/powerpoint/2010/main" val="1387902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F72E1-7F7B-788F-FAC4-7FA2307C70AD}"/>
              </a:ext>
            </a:extLst>
          </p:cNvPr>
          <p:cNvSpPr>
            <a:spLocks noGrp="1"/>
          </p:cNvSpPr>
          <p:nvPr>
            <p:ph type="title"/>
          </p:nvPr>
        </p:nvSpPr>
        <p:spPr/>
        <p:txBody>
          <a:bodyPr/>
          <a:lstStyle/>
          <a:p>
            <a:r>
              <a:rPr lang="zh-CN" altLang="en-US" dirty="0"/>
              <a:t>用了什么新奇玩意？（与基础的有什么不同）</a:t>
            </a:r>
          </a:p>
        </p:txBody>
      </p:sp>
      <p:grpSp>
        <p:nvGrpSpPr>
          <p:cNvPr id="3" name="组合 2">
            <a:extLst>
              <a:ext uri="{FF2B5EF4-FFF2-40B4-BE49-F238E27FC236}">
                <a16:creationId xmlns:a16="http://schemas.microsoft.com/office/drawing/2014/main" id="{2E0B0DBE-4EE5-64DD-D206-6FC2BEFC55B9}"/>
              </a:ext>
            </a:extLst>
          </p:cNvPr>
          <p:cNvGrpSpPr>
            <a:grpSpLocks noChangeAspect="1"/>
          </p:cNvGrpSpPr>
          <p:nvPr>
            <p:custDataLst>
              <p:tags r:id="rId1"/>
            </p:custDataLst>
          </p:nvPr>
        </p:nvGrpSpPr>
        <p:grpSpPr>
          <a:xfrm>
            <a:off x="673104" y="2435340"/>
            <a:ext cx="10845796" cy="1987320"/>
            <a:chOff x="673103" y="2638540"/>
            <a:chExt cx="10845796" cy="1987320"/>
          </a:xfrm>
        </p:grpSpPr>
        <p:grpSp>
          <p:nvGrpSpPr>
            <p:cNvPr id="4" name="组合 3">
              <a:extLst>
                <a:ext uri="{FF2B5EF4-FFF2-40B4-BE49-F238E27FC236}">
                  <a16:creationId xmlns:a16="http://schemas.microsoft.com/office/drawing/2014/main" id="{2F64D1A0-C82F-594E-A9B2-965CB82AE272}"/>
                </a:ext>
              </a:extLst>
            </p:cNvPr>
            <p:cNvGrpSpPr/>
            <p:nvPr/>
          </p:nvGrpSpPr>
          <p:grpSpPr>
            <a:xfrm>
              <a:off x="673103" y="2638540"/>
              <a:ext cx="3383009" cy="1987320"/>
              <a:chOff x="673103" y="1478986"/>
              <a:chExt cx="3383009" cy="1987320"/>
            </a:xfrm>
          </p:grpSpPr>
          <p:sp>
            <p:nvSpPr>
              <p:cNvPr id="33" name="1">
                <a:extLst>
                  <a:ext uri="{FF2B5EF4-FFF2-40B4-BE49-F238E27FC236}">
                    <a16:creationId xmlns:a16="http://schemas.microsoft.com/office/drawing/2014/main" id="{FC537376-3AEB-8E9B-3BAF-68CDDDB16426}"/>
                  </a:ext>
                </a:extLst>
              </p:cNvPr>
              <p:cNvSpPr/>
              <p:nvPr>
                <p:custDataLst>
                  <p:tags r:id="rId10"/>
                </p:custDataLst>
              </p:nvPr>
            </p:nvSpPr>
            <p:spPr>
              <a:xfrm>
                <a:off x="673103" y="1478986"/>
                <a:ext cx="3383009" cy="1987320"/>
              </a:xfrm>
              <a:prstGeom prst="roundRect">
                <a:avLst>
                  <a:gd name="adj" fmla="val 89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34" name="1">
                <a:extLst>
                  <a:ext uri="{FF2B5EF4-FFF2-40B4-BE49-F238E27FC236}">
                    <a16:creationId xmlns:a16="http://schemas.microsoft.com/office/drawing/2014/main" id="{DE54527B-1071-AFBB-C571-C342161BD1CD}"/>
                  </a:ext>
                </a:extLst>
              </p:cNvPr>
              <p:cNvSpPr/>
              <p:nvPr>
                <p:custDataLst>
                  <p:tags r:id="rId11"/>
                </p:custDataLst>
              </p:nvPr>
            </p:nvSpPr>
            <p:spPr bwMode="auto">
              <a:xfrm>
                <a:off x="3401690" y="1714379"/>
                <a:ext cx="325021" cy="243763"/>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a:noFill/>
              </a:ln>
            </p:spPr>
            <p:txBody>
              <a:bodyPr/>
              <a:lstStyle/>
              <a:p>
                <a:endParaRPr lang="zh-CN" altLang="en-US"/>
              </a:p>
            </p:txBody>
          </p:sp>
          <p:sp>
            <p:nvSpPr>
              <p:cNvPr id="35" name="Title-1">
                <a:extLst>
                  <a:ext uri="{FF2B5EF4-FFF2-40B4-BE49-F238E27FC236}">
                    <a16:creationId xmlns:a16="http://schemas.microsoft.com/office/drawing/2014/main" id="{CCCE4F25-58BC-8ED6-A79E-5237EC6C2DB2}"/>
                  </a:ext>
                </a:extLst>
              </p:cNvPr>
              <p:cNvSpPr txBox="1"/>
              <p:nvPr>
                <p:custDataLst>
                  <p:tags r:id="rId12"/>
                </p:custDataLst>
              </p:nvPr>
            </p:nvSpPr>
            <p:spPr>
              <a:xfrm>
                <a:off x="793658" y="1671715"/>
                <a:ext cx="2513307" cy="369332"/>
              </a:xfrm>
              <a:prstGeom prst="rect">
                <a:avLst/>
              </a:prstGeom>
              <a:noFill/>
            </p:spPr>
            <p:txBody>
              <a:bodyPr wrap="square" rtlCol="0">
                <a:spAutoFit/>
              </a:bodyPr>
              <a:lstStyle/>
              <a:p>
                <a:pPr defTabSz="913765"/>
                <a:r>
                  <a:rPr lang="zh-CN" altLang="en-US" b="1" dirty="0">
                    <a:solidFill>
                      <a:schemeClr val="bg1"/>
                    </a:solidFill>
                    <a:latin typeface="+mn-ea"/>
                  </a:rPr>
                  <a:t>优化的库</a:t>
                </a:r>
              </a:p>
            </p:txBody>
          </p:sp>
          <p:sp>
            <p:nvSpPr>
              <p:cNvPr id="36" name="Body-1">
                <a:extLst>
                  <a:ext uri="{FF2B5EF4-FFF2-40B4-BE49-F238E27FC236}">
                    <a16:creationId xmlns:a16="http://schemas.microsoft.com/office/drawing/2014/main" id="{B5C74076-932E-C88C-8C41-74792866C74A}"/>
                  </a:ext>
                </a:extLst>
              </p:cNvPr>
              <p:cNvSpPr txBox="1">
                <a:spLocks/>
              </p:cNvSpPr>
              <p:nvPr>
                <p:custDataLst>
                  <p:tags r:id="rId13"/>
                </p:custDataLst>
              </p:nvPr>
            </p:nvSpPr>
            <p:spPr>
              <a:xfrm>
                <a:off x="793656" y="2113799"/>
                <a:ext cx="3045978" cy="905248"/>
              </a:xfrm>
              <a:prstGeom prst="rect">
                <a:avLst/>
              </a:prstGeom>
              <a:noFill/>
            </p:spPr>
            <p:txBody>
              <a:bodyPr wrap="square" rtlCol="0">
                <a:spAutoFit/>
              </a:bodyPr>
              <a:lstStyle>
                <a:defPPr>
                  <a:defRPr lang="zh-CN"/>
                </a:defPPr>
                <a:lvl1pPr>
                  <a:lnSpc>
                    <a:spcPct val="130000"/>
                  </a:lnSpc>
                  <a:defRPr sz="1400">
                    <a:solidFill>
                      <a:schemeClr val="bg1">
                        <a:alpha val="80000"/>
                      </a:schemeClr>
                    </a:solidFill>
                    <a:latin typeface="Arial" panose="020B0604020202020204" pitchFamily="34" charset="0"/>
                    <a:ea typeface="Microsoft YaHei" panose="020B0503020204020204" pitchFamily="34" charset="-122"/>
                  </a:defRPr>
                </a:lvl1pPr>
              </a:lstStyle>
              <a:p>
                <a:r>
                  <a:rPr lang="zh-CN" altLang="en-US" dirty="0">
                    <a:solidFill>
                      <a:schemeClr val="bg1"/>
                    </a:solidFill>
                    <a:latin typeface="+mn-ea"/>
                    <a:ea typeface="+mn-ea"/>
                  </a:rPr>
                  <a:t>用了</a:t>
                </a:r>
                <a:r>
                  <a:rPr lang="en-US" altLang="zh-CN" dirty="0">
                    <a:solidFill>
                      <a:schemeClr val="bg1"/>
                    </a:solidFill>
                    <a:latin typeface="+mn-ea"/>
                    <a:ea typeface="+mn-ea"/>
                  </a:rPr>
                  <a:t>JAX &amp; Haiku &amp; </a:t>
                </a:r>
                <a:r>
                  <a:rPr lang="en-US" altLang="zh-CN" dirty="0" err="1">
                    <a:solidFill>
                      <a:schemeClr val="bg1"/>
                    </a:solidFill>
                    <a:latin typeface="+mn-ea"/>
                    <a:ea typeface="+mn-ea"/>
                  </a:rPr>
                  <a:t>Optax</a:t>
                </a:r>
                <a:endParaRPr lang="en-US" altLang="zh-CN" dirty="0">
                  <a:solidFill>
                    <a:schemeClr val="bg1"/>
                  </a:solidFill>
                  <a:latin typeface="+mn-ea"/>
                  <a:ea typeface="+mn-ea"/>
                </a:endParaRPr>
              </a:p>
              <a:p>
                <a:r>
                  <a:rPr lang="zh-CN" altLang="en-US" dirty="0">
                    <a:solidFill>
                      <a:schemeClr val="bg1"/>
                    </a:solidFill>
                    <a:latin typeface="+mn-ea"/>
                    <a:ea typeface="+mn-ea"/>
                  </a:rPr>
                  <a:t>增强针对性</a:t>
                </a:r>
                <a:endParaRPr lang="en-US" altLang="zh-CN" dirty="0">
                  <a:solidFill>
                    <a:schemeClr val="bg1"/>
                  </a:solidFill>
                  <a:latin typeface="+mn-ea"/>
                  <a:ea typeface="+mn-ea"/>
                </a:endParaRPr>
              </a:p>
              <a:p>
                <a:r>
                  <a:rPr lang="zh-CN" altLang="en-US" dirty="0">
                    <a:solidFill>
                      <a:schemeClr val="bg1"/>
                    </a:solidFill>
                    <a:latin typeface="+mn-ea"/>
                    <a:ea typeface="+mn-ea"/>
                  </a:rPr>
                  <a:t>（专门解决相关问题）</a:t>
                </a:r>
              </a:p>
            </p:txBody>
          </p:sp>
        </p:grpSp>
        <p:grpSp>
          <p:nvGrpSpPr>
            <p:cNvPr id="23" name="组合 22">
              <a:extLst>
                <a:ext uri="{FF2B5EF4-FFF2-40B4-BE49-F238E27FC236}">
                  <a16:creationId xmlns:a16="http://schemas.microsoft.com/office/drawing/2014/main" id="{E3E878E5-F28A-CA96-83EE-F09ECC43BA1A}"/>
                </a:ext>
              </a:extLst>
            </p:cNvPr>
            <p:cNvGrpSpPr/>
            <p:nvPr/>
          </p:nvGrpSpPr>
          <p:grpSpPr>
            <a:xfrm>
              <a:off x="4400691" y="2638540"/>
              <a:ext cx="3383009" cy="1987320"/>
              <a:chOff x="4400691" y="1478986"/>
              <a:chExt cx="3383009" cy="1987320"/>
            </a:xfrm>
          </p:grpSpPr>
          <p:sp>
            <p:nvSpPr>
              <p:cNvPr id="29" name="2">
                <a:extLst>
                  <a:ext uri="{FF2B5EF4-FFF2-40B4-BE49-F238E27FC236}">
                    <a16:creationId xmlns:a16="http://schemas.microsoft.com/office/drawing/2014/main" id="{E25A4FEF-FEDB-669D-8FFE-351CE52D1F90}"/>
                  </a:ext>
                </a:extLst>
              </p:cNvPr>
              <p:cNvSpPr/>
              <p:nvPr>
                <p:custDataLst>
                  <p:tags r:id="rId6"/>
                </p:custDataLst>
              </p:nvPr>
            </p:nvSpPr>
            <p:spPr>
              <a:xfrm>
                <a:off x="4400691" y="1478986"/>
                <a:ext cx="3383009" cy="1987320"/>
              </a:xfrm>
              <a:prstGeom prst="roundRect">
                <a:avLst>
                  <a:gd name="adj" fmla="val 890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30" name="2">
                <a:extLst>
                  <a:ext uri="{FF2B5EF4-FFF2-40B4-BE49-F238E27FC236}">
                    <a16:creationId xmlns:a16="http://schemas.microsoft.com/office/drawing/2014/main" id="{52760D2A-8F04-C6A1-66B1-0425829AAB30}"/>
                  </a:ext>
                </a:extLst>
              </p:cNvPr>
              <p:cNvSpPr/>
              <p:nvPr>
                <p:custDataLst>
                  <p:tags r:id="rId7"/>
                </p:custDataLst>
              </p:nvPr>
            </p:nvSpPr>
            <p:spPr bwMode="auto">
              <a:xfrm>
                <a:off x="7129277" y="1716518"/>
                <a:ext cx="325021" cy="258812"/>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1" name="Title-2">
                <a:extLst>
                  <a:ext uri="{FF2B5EF4-FFF2-40B4-BE49-F238E27FC236}">
                    <a16:creationId xmlns:a16="http://schemas.microsoft.com/office/drawing/2014/main" id="{D759975F-7628-D9A9-A796-A4C54493F0F0}"/>
                  </a:ext>
                </a:extLst>
              </p:cNvPr>
              <p:cNvSpPr txBox="1"/>
              <p:nvPr>
                <p:custDataLst>
                  <p:tags r:id="rId8"/>
                </p:custDataLst>
              </p:nvPr>
            </p:nvSpPr>
            <p:spPr>
              <a:xfrm>
                <a:off x="4521244" y="1671715"/>
                <a:ext cx="2513307" cy="369332"/>
              </a:xfrm>
              <a:prstGeom prst="rect">
                <a:avLst/>
              </a:prstGeom>
              <a:noFill/>
            </p:spPr>
            <p:txBody>
              <a:bodyPr wrap="square" rtlCol="0">
                <a:spAutoFit/>
              </a:bodyPr>
              <a:lstStyle>
                <a:defPPr>
                  <a:defRPr lang="zh-CN"/>
                </a:defPPr>
                <a:lvl1pPr defTabSz="913765">
                  <a:defRPr b="1">
                    <a:solidFill>
                      <a:srgbClr val="FFFFFF"/>
                    </a:solidFill>
                    <a:latin typeface="+mn-ea"/>
                  </a:defRPr>
                </a:lvl1pPr>
              </a:lstStyle>
              <a:p>
                <a:r>
                  <a:rPr lang="zh-CN" altLang="en-US" dirty="0"/>
                  <a:t>使用了硬件加速</a:t>
                </a:r>
              </a:p>
            </p:txBody>
          </p:sp>
          <p:sp>
            <p:nvSpPr>
              <p:cNvPr id="32" name="Body-2">
                <a:extLst>
                  <a:ext uri="{FF2B5EF4-FFF2-40B4-BE49-F238E27FC236}">
                    <a16:creationId xmlns:a16="http://schemas.microsoft.com/office/drawing/2014/main" id="{99517CB2-7653-9E56-9B98-9984231FC11F}"/>
                  </a:ext>
                </a:extLst>
              </p:cNvPr>
              <p:cNvSpPr txBox="1">
                <a:spLocks/>
              </p:cNvSpPr>
              <p:nvPr>
                <p:custDataLst>
                  <p:tags r:id="rId9"/>
                </p:custDataLst>
              </p:nvPr>
            </p:nvSpPr>
            <p:spPr>
              <a:xfrm>
                <a:off x="4521244" y="2113797"/>
                <a:ext cx="3045978" cy="307777"/>
              </a:xfrm>
              <a:prstGeom prst="rect">
                <a:avLst/>
              </a:prstGeom>
              <a:noFill/>
            </p:spPr>
            <p:txBody>
              <a:bodyPr wrap="square" rtlCol="0">
                <a:spAutoFit/>
              </a:bodyPr>
              <a:lstStyle/>
              <a:p>
                <a:r>
                  <a:rPr lang="zh-CN" altLang="en-US" sz="1400" dirty="0">
                    <a:solidFill>
                      <a:schemeClr val="bg1"/>
                    </a:solidFill>
                    <a:latin typeface="+mn-ea"/>
                    <a:ea typeface="+mn-ea"/>
                  </a:rPr>
                  <a:t>（下一页说）</a:t>
                </a:r>
              </a:p>
            </p:txBody>
          </p:sp>
        </p:grpSp>
        <p:grpSp>
          <p:nvGrpSpPr>
            <p:cNvPr id="24" name="组合 23">
              <a:extLst>
                <a:ext uri="{FF2B5EF4-FFF2-40B4-BE49-F238E27FC236}">
                  <a16:creationId xmlns:a16="http://schemas.microsoft.com/office/drawing/2014/main" id="{D8FC0EB4-BBBA-F9C0-1298-17F3EEBA12CA}"/>
                </a:ext>
              </a:extLst>
            </p:cNvPr>
            <p:cNvGrpSpPr/>
            <p:nvPr/>
          </p:nvGrpSpPr>
          <p:grpSpPr>
            <a:xfrm>
              <a:off x="8135890" y="2638540"/>
              <a:ext cx="3383009" cy="1987320"/>
              <a:chOff x="8135890" y="1478986"/>
              <a:chExt cx="3383009" cy="1987320"/>
            </a:xfrm>
          </p:grpSpPr>
          <p:sp>
            <p:nvSpPr>
              <p:cNvPr id="25" name="3">
                <a:extLst>
                  <a:ext uri="{FF2B5EF4-FFF2-40B4-BE49-F238E27FC236}">
                    <a16:creationId xmlns:a16="http://schemas.microsoft.com/office/drawing/2014/main" id="{03A124ED-5F91-3F0A-51AE-A56356FA0C8F}"/>
                  </a:ext>
                </a:extLst>
              </p:cNvPr>
              <p:cNvSpPr/>
              <p:nvPr>
                <p:custDataLst>
                  <p:tags r:id="rId2"/>
                </p:custDataLst>
              </p:nvPr>
            </p:nvSpPr>
            <p:spPr>
              <a:xfrm>
                <a:off x="8135890" y="1478986"/>
                <a:ext cx="3383009" cy="1987320"/>
              </a:xfrm>
              <a:prstGeom prst="roundRect">
                <a:avLst>
                  <a:gd name="adj" fmla="val 8900"/>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6" name="3">
                <a:extLst>
                  <a:ext uri="{FF2B5EF4-FFF2-40B4-BE49-F238E27FC236}">
                    <a16:creationId xmlns:a16="http://schemas.microsoft.com/office/drawing/2014/main" id="{87FC4903-084F-D2BE-7B83-4792BA7D5A77}"/>
                  </a:ext>
                </a:extLst>
              </p:cNvPr>
              <p:cNvSpPr/>
              <p:nvPr>
                <p:custDataLst>
                  <p:tags r:id="rId3"/>
                </p:custDataLst>
              </p:nvPr>
            </p:nvSpPr>
            <p:spPr bwMode="auto">
              <a:xfrm>
                <a:off x="10864477" y="1685059"/>
                <a:ext cx="325021" cy="296000"/>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7" name="Title-3">
                <a:extLst>
                  <a:ext uri="{FF2B5EF4-FFF2-40B4-BE49-F238E27FC236}">
                    <a16:creationId xmlns:a16="http://schemas.microsoft.com/office/drawing/2014/main" id="{0B1A2C6A-0960-3211-58D6-15CE43D7A12E}"/>
                  </a:ext>
                </a:extLst>
              </p:cNvPr>
              <p:cNvSpPr txBox="1"/>
              <p:nvPr>
                <p:custDataLst>
                  <p:tags r:id="rId4"/>
                </p:custDataLst>
              </p:nvPr>
            </p:nvSpPr>
            <p:spPr>
              <a:xfrm>
                <a:off x="8256442" y="1671712"/>
                <a:ext cx="2513307" cy="369332"/>
              </a:xfrm>
              <a:prstGeom prst="rect">
                <a:avLst/>
              </a:prstGeom>
              <a:noFill/>
            </p:spPr>
            <p:txBody>
              <a:bodyPr wrap="square" rtlCol="0">
                <a:spAutoFit/>
              </a:bodyPr>
              <a:lstStyle>
                <a:defPPr>
                  <a:defRPr lang="zh-CN"/>
                </a:defPPr>
                <a:lvl1pPr defTabSz="913765">
                  <a:defRPr b="1">
                    <a:solidFill>
                      <a:srgbClr val="FFFFFF"/>
                    </a:solidFill>
                    <a:latin typeface="+mn-ea"/>
                  </a:defRPr>
                </a:lvl1pPr>
              </a:lstStyle>
              <a:p>
                <a:r>
                  <a:rPr lang="zh-CN" altLang="en-US" dirty="0"/>
                  <a:t>题目特色</a:t>
                </a:r>
              </a:p>
            </p:txBody>
          </p:sp>
          <p:sp>
            <p:nvSpPr>
              <p:cNvPr id="28" name="Body-3">
                <a:extLst>
                  <a:ext uri="{FF2B5EF4-FFF2-40B4-BE49-F238E27FC236}">
                    <a16:creationId xmlns:a16="http://schemas.microsoft.com/office/drawing/2014/main" id="{DCA73835-0221-E171-9B62-4C25739F2053}"/>
                  </a:ext>
                </a:extLst>
              </p:cNvPr>
              <p:cNvSpPr txBox="1">
                <a:spLocks/>
              </p:cNvSpPr>
              <p:nvPr>
                <p:custDataLst>
                  <p:tags r:id="rId5"/>
                </p:custDataLst>
              </p:nvPr>
            </p:nvSpPr>
            <p:spPr>
              <a:xfrm>
                <a:off x="8256443" y="2113797"/>
                <a:ext cx="3045978" cy="625171"/>
              </a:xfrm>
              <a:prstGeom prst="rect">
                <a:avLst/>
              </a:prstGeom>
              <a:noFill/>
            </p:spPr>
            <p:txBody>
              <a:bodyPr wrap="square" rtlCol="0">
                <a:spAutoFit/>
              </a:bodyPr>
              <a:lstStyle>
                <a:defPPr>
                  <a:defRPr lang="zh-CN"/>
                </a:defPPr>
                <a:lvl1pPr>
                  <a:lnSpc>
                    <a:spcPct val="130000"/>
                  </a:lnSpc>
                  <a:defRPr sz="1400">
                    <a:solidFill>
                      <a:schemeClr val="bg1">
                        <a:alpha val="80000"/>
                      </a:schemeClr>
                    </a:solidFill>
                    <a:latin typeface="Arial" panose="020B0604020202020204" pitchFamily="34" charset="0"/>
                    <a:ea typeface="Microsoft YaHei" panose="020B0503020204020204" pitchFamily="34" charset="-122"/>
                  </a:defRPr>
                </a:lvl1pPr>
              </a:lstStyle>
              <a:p>
                <a:r>
                  <a:rPr lang="zh-CN" altLang="en-US" dirty="0">
                    <a:solidFill>
                      <a:schemeClr val="bg1"/>
                    </a:solidFill>
                    <a:latin typeface="+mn-ea"/>
                    <a:ea typeface="+mn-ea"/>
                  </a:rPr>
                  <a:t>并不像普通的问题那样需要导入数据集或者手动编写数据训练</a:t>
                </a:r>
              </a:p>
            </p:txBody>
          </p:sp>
        </p:grpSp>
      </p:grpSp>
    </p:spTree>
    <p:extLst>
      <p:ext uri="{BB962C8B-B14F-4D97-AF65-F5344CB8AC3E}">
        <p14:creationId xmlns:p14="http://schemas.microsoft.com/office/powerpoint/2010/main" val="320010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C059A-F68C-2C6D-F84D-0975E1C2D8AA}"/>
              </a:ext>
            </a:extLst>
          </p:cNvPr>
          <p:cNvSpPr>
            <a:spLocks noGrp="1"/>
          </p:cNvSpPr>
          <p:nvPr>
            <p:ph type="title"/>
          </p:nvPr>
        </p:nvSpPr>
        <p:spPr>
          <a:xfrm>
            <a:off x="365897" y="0"/>
            <a:ext cx="10858500" cy="1303176"/>
          </a:xfrm>
        </p:spPr>
        <p:txBody>
          <a:bodyPr>
            <a:normAutofit/>
          </a:bodyPr>
          <a:lstStyle/>
          <a:p>
            <a:r>
              <a:rPr lang="zh-CN" altLang="en-US" dirty="0"/>
              <a:t>核心变动之一：</a:t>
            </a:r>
            <a:br>
              <a:rPr lang="en-US" altLang="zh-CN" dirty="0"/>
            </a:br>
            <a:r>
              <a:rPr lang="en-US" altLang="zh-CN" dirty="0"/>
              <a:t>@jax.jit</a:t>
            </a:r>
            <a:endParaRPr lang="zh-CN" altLang="en-US" dirty="0"/>
          </a:p>
        </p:txBody>
      </p:sp>
      <p:pic>
        <p:nvPicPr>
          <p:cNvPr id="5" name="图片 4">
            <a:extLst>
              <a:ext uri="{FF2B5EF4-FFF2-40B4-BE49-F238E27FC236}">
                <a16:creationId xmlns:a16="http://schemas.microsoft.com/office/drawing/2014/main" id="{CFC9FC71-0403-7748-9ADD-12F27E2FFDF5}"/>
              </a:ext>
            </a:extLst>
          </p:cNvPr>
          <p:cNvPicPr>
            <a:picLocks noChangeAspect="1"/>
          </p:cNvPicPr>
          <p:nvPr/>
        </p:nvPicPr>
        <p:blipFill>
          <a:blip r:embed="rId2"/>
          <a:stretch>
            <a:fillRect/>
          </a:stretch>
        </p:blipFill>
        <p:spPr>
          <a:xfrm>
            <a:off x="6510290" y="1350655"/>
            <a:ext cx="5169509" cy="1303177"/>
          </a:xfrm>
          <a:prstGeom prst="rect">
            <a:avLst/>
          </a:prstGeom>
        </p:spPr>
      </p:pic>
      <p:sp>
        <p:nvSpPr>
          <p:cNvPr id="6" name="文本框 5">
            <a:extLst>
              <a:ext uri="{FF2B5EF4-FFF2-40B4-BE49-F238E27FC236}">
                <a16:creationId xmlns:a16="http://schemas.microsoft.com/office/drawing/2014/main" id="{07CBE66F-46F0-1B8F-B99D-19252F0AAFDF}"/>
              </a:ext>
            </a:extLst>
          </p:cNvPr>
          <p:cNvSpPr txBox="1"/>
          <p:nvPr/>
        </p:nvSpPr>
        <p:spPr>
          <a:xfrm>
            <a:off x="660400" y="1432146"/>
            <a:ext cx="5449824" cy="1415772"/>
          </a:xfrm>
          <a:prstGeom prst="rect">
            <a:avLst/>
          </a:prstGeom>
          <a:noFill/>
        </p:spPr>
        <p:txBody>
          <a:bodyPr wrap="square" rtlCol="0">
            <a:spAutoFit/>
          </a:bodyPr>
          <a:lstStyle/>
          <a:p>
            <a:r>
              <a:rPr lang="zh-CN" altLang="en-US" dirty="0"/>
              <a:t>修饰器，可以把函数标记为</a:t>
            </a:r>
            <a:r>
              <a:rPr lang="en-US" altLang="zh-CN" dirty="0"/>
              <a:t>JIT</a:t>
            </a:r>
            <a:r>
              <a:rPr lang="zh-CN" altLang="en-US" dirty="0"/>
              <a:t>编译的对象</a:t>
            </a:r>
            <a:endParaRPr lang="en-US" altLang="zh-CN" dirty="0"/>
          </a:p>
          <a:p>
            <a:endParaRPr lang="en-US" altLang="zh-CN" dirty="0"/>
          </a:p>
          <a:p>
            <a:r>
              <a:rPr lang="zh-CN" altLang="en-US" dirty="0"/>
              <a:t>原理：对函数字节码做类型推断，转换为</a:t>
            </a:r>
            <a:r>
              <a:rPr lang="en-US" altLang="zh-CN" dirty="0"/>
              <a:t>LLVM IR</a:t>
            </a:r>
            <a:r>
              <a:rPr lang="zh-CN" altLang="en-US" dirty="0"/>
              <a:t>并生成本地机器码  </a:t>
            </a:r>
            <a:r>
              <a:rPr lang="en-US" altLang="zh-CN" sz="1400" dirty="0"/>
              <a:t>© 2025 ChatGPT, OpenAI.</a:t>
            </a:r>
            <a:endParaRPr lang="zh-CN" altLang="en-US" sz="1400" dirty="0"/>
          </a:p>
          <a:p>
            <a:endParaRPr lang="en-US" altLang="zh-CN" sz="1400" dirty="0"/>
          </a:p>
        </p:txBody>
      </p:sp>
      <p:sp>
        <p:nvSpPr>
          <p:cNvPr id="7" name="文本框 6">
            <a:extLst>
              <a:ext uri="{FF2B5EF4-FFF2-40B4-BE49-F238E27FC236}">
                <a16:creationId xmlns:a16="http://schemas.microsoft.com/office/drawing/2014/main" id="{FFDCA88A-170D-D670-AACC-3470CC15FD12}"/>
              </a:ext>
            </a:extLst>
          </p:cNvPr>
          <p:cNvSpPr txBox="1"/>
          <p:nvPr/>
        </p:nvSpPr>
        <p:spPr>
          <a:xfrm>
            <a:off x="660400" y="3517640"/>
            <a:ext cx="9349232" cy="707886"/>
          </a:xfrm>
          <a:prstGeom prst="rect">
            <a:avLst/>
          </a:prstGeom>
          <a:noFill/>
        </p:spPr>
        <p:txBody>
          <a:bodyPr wrap="square" rtlCol="0">
            <a:spAutoFit/>
          </a:bodyPr>
          <a:lstStyle/>
          <a:p>
            <a:r>
              <a:rPr lang="zh-CN" altLang="en-US" sz="2000" b="1" dirty="0"/>
              <a:t>效果</a:t>
            </a:r>
            <a:r>
              <a:rPr lang="zh-CN" altLang="en-US" sz="2000" dirty="0"/>
              <a:t>是在循环执行时直接执行编译好的机器码而非重新从</a:t>
            </a:r>
            <a:r>
              <a:rPr lang="en-US" altLang="zh-CN" sz="2000" dirty="0"/>
              <a:t>python</a:t>
            </a:r>
            <a:r>
              <a:rPr lang="zh-CN" altLang="en-US" sz="2000" dirty="0"/>
              <a:t>编译器调用</a:t>
            </a:r>
            <a:endParaRPr lang="en-US" altLang="zh-CN" sz="2000" dirty="0"/>
          </a:p>
          <a:p>
            <a:r>
              <a:rPr lang="zh-CN" altLang="en-US" sz="2000" dirty="0"/>
              <a:t>除去第一次运行有一定额外内存和时间要求，后续调用可极大的加速</a:t>
            </a:r>
          </a:p>
        </p:txBody>
      </p:sp>
      <p:sp>
        <p:nvSpPr>
          <p:cNvPr id="8" name="文本框 7">
            <a:extLst>
              <a:ext uri="{FF2B5EF4-FFF2-40B4-BE49-F238E27FC236}">
                <a16:creationId xmlns:a16="http://schemas.microsoft.com/office/drawing/2014/main" id="{2370BB9F-DB3D-61AC-6853-8CD9EBB9559C}"/>
              </a:ext>
            </a:extLst>
          </p:cNvPr>
          <p:cNvSpPr txBox="1"/>
          <p:nvPr/>
        </p:nvSpPr>
        <p:spPr>
          <a:xfrm>
            <a:off x="660400" y="6330591"/>
            <a:ext cx="8973312" cy="369332"/>
          </a:xfrm>
          <a:prstGeom prst="rect">
            <a:avLst/>
          </a:prstGeom>
          <a:noFill/>
        </p:spPr>
        <p:txBody>
          <a:bodyPr wrap="square" rtlCol="0">
            <a:spAutoFit/>
          </a:bodyPr>
          <a:lstStyle/>
          <a:p>
            <a:r>
              <a:rPr lang="zh-CN" altLang="en-US" dirty="0"/>
              <a:t>限制：只支持</a:t>
            </a:r>
            <a:r>
              <a:rPr lang="en-US" altLang="zh-CN" dirty="0" err="1"/>
              <a:t>Numba</a:t>
            </a:r>
            <a:r>
              <a:rPr lang="zh-CN" altLang="en-US" dirty="0"/>
              <a:t>能识别的语法和数据类型如</a:t>
            </a:r>
            <a:r>
              <a:rPr lang="en-US" altLang="zh-CN" dirty="0" err="1"/>
              <a:t>Numpy</a:t>
            </a:r>
            <a:r>
              <a:rPr lang="zh-CN" altLang="en-US" dirty="0"/>
              <a:t>数组和标量等。</a:t>
            </a:r>
          </a:p>
        </p:txBody>
      </p:sp>
    </p:spTree>
    <p:extLst>
      <p:ext uri="{BB962C8B-B14F-4D97-AF65-F5344CB8AC3E}">
        <p14:creationId xmlns:p14="http://schemas.microsoft.com/office/powerpoint/2010/main" val="4051325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Thank you</a:t>
            </a:r>
            <a:endParaRPr lang="en-US" dirty="0"/>
          </a:p>
        </p:txBody>
      </p:sp>
      <p:sp>
        <p:nvSpPr>
          <p:cNvPr id="2" name="文本占位符 3">
            <a:extLst>
              <a:ext uri="{FF2B5EF4-FFF2-40B4-BE49-F238E27FC236}">
                <a16:creationId xmlns:a16="http://schemas.microsoft.com/office/drawing/2014/main" id="{D9F6A86A-7CB5-A777-3311-F71D134DC089}"/>
              </a:ext>
            </a:extLst>
          </p:cNvPr>
          <p:cNvSpPr txBox="1">
            <a:spLocks/>
          </p:cNvSpPr>
          <p:nvPr/>
        </p:nvSpPr>
        <p:spPr>
          <a:xfrm>
            <a:off x="660400" y="5857101"/>
            <a:ext cx="5505829" cy="1000899"/>
          </a:xfrm>
          <a:prstGeom prst="rect">
            <a:avLst/>
          </a:prstGeom>
        </p:spPr>
        <p:txBody>
          <a:bodyPr vert="horz" wrap="square" lIns="9000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2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汇报人：孙嘉炜</a:t>
            </a:r>
            <a:endParaRPr lang="en-US" altLang="zh-CN" dirty="0"/>
          </a:p>
          <a:p>
            <a:r>
              <a:rPr lang="zh-CN" altLang="en-US" dirty="0"/>
              <a:t>机械工程与力学学院</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E86AD-5E17-EC32-1C47-DFC574BB368A}"/>
              </a:ext>
            </a:extLst>
          </p:cNvPr>
          <p:cNvSpPr>
            <a:spLocks noGrp="1"/>
          </p:cNvSpPr>
          <p:nvPr>
            <p:ph type="title"/>
          </p:nvPr>
        </p:nvSpPr>
        <p:spPr/>
        <p:txBody>
          <a:bodyPr/>
          <a:lstStyle/>
          <a:p>
            <a:r>
              <a:rPr lang="zh-CN" altLang="en-US" dirty="0"/>
              <a:t>但是呢，因为某些意外。。。</a:t>
            </a:r>
          </a:p>
        </p:txBody>
      </p:sp>
      <p:sp>
        <p:nvSpPr>
          <p:cNvPr id="3" name="内容占位符 2">
            <a:extLst>
              <a:ext uri="{FF2B5EF4-FFF2-40B4-BE49-F238E27FC236}">
                <a16:creationId xmlns:a16="http://schemas.microsoft.com/office/drawing/2014/main" id="{B7E0EF93-23F0-4D9D-DFAB-B502F6A32121}"/>
              </a:ext>
            </a:extLst>
          </p:cNvPr>
          <p:cNvSpPr>
            <a:spLocks noGrp="1"/>
          </p:cNvSpPr>
          <p:nvPr>
            <p:ph idx="1"/>
          </p:nvPr>
        </p:nvSpPr>
        <p:spPr/>
        <p:txBody>
          <a:bodyPr/>
          <a:lstStyle/>
          <a:p>
            <a:pPr marL="0" indent="0">
              <a:buNone/>
            </a:pPr>
            <a:r>
              <a:rPr lang="zh-CN" altLang="en-US" dirty="0"/>
              <a:t>看完群里的提问，感觉我做的。。。</a:t>
            </a:r>
            <a:endParaRPr lang="en-US" altLang="zh-CN" dirty="0"/>
          </a:p>
          <a:p>
            <a:pPr marL="0" indent="0">
              <a:buNone/>
            </a:pPr>
            <a:r>
              <a:rPr lang="zh-CN" altLang="en-US" dirty="0"/>
              <a:t>好像有点太低端了，而且和上课样例有点雷同了</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lgn="ctr">
              <a:buNone/>
            </a:pPr>
            <a:r>
              <a:rPr lang="zh-CN" altLang="en-US" sz="4400" dirty="0"/>
              <a:t>于是。。。</a:t>
            </a:r>
          </a:p>
        </p:txBody>
      </p:sp>
    </p:spTree>
    <p:extLst>
      <p:ext uri="{BB962C8B-B14F-4D97-AF65-F5344CB8AC3E}">
        <p14:creationId xmlns:p14="http://schemas.microsoft.com/office/powerpoint/2010/main" val="503535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246AB-4FE6-EEC2-6959-37226757B980}"/>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A6092FB4-087A-24B2-210D-C2F3E067BFA9}"/>
              </a:ext>
            </a:extLst>
          </p:cNvPr>
          <p:cNvSpPr>
            <a:spLocks noGrp="1"/>
          </p:cNvSpPr>
          <p:nvPr>
            <p:ph type="ctrTitle" hasCustomPrompt="1"/>
          </p:nvPr>
        </p:nvSpPr>
        <p:spPr>
          <a:xfrm>
            <a:off x="503357" y="1298885"/>
            <a:ext cx="5819913" cy="2571362"/>
          </a:xfrm>
        </p:spPr>
        <p:txBody>
          <a:bodyPr>
            <a:normAutofit/>
          </a:bodyPr>
          <a:lstStyle/>
          <a:p>
            <a:r>
              <a:rPr lang="zh-CN" altLang="en-US" dirty="0"/>
              <a:t>深度学习</a:t>
            </a:r>
            <a:br>
              <a:rPr lang="en-US" altLang="zh-CN" dirty="0"/>
            </a:br>
            <a:r>
              <a:rPr lang="zh-CN" altLang="en-US" sz="3600" dirty="0"/>
              <a:t>解决计算流体力学基础问题</a:t>
            </a:r>
            <a:endParaRPr lang="en-US" dirty="0"/>
          </a:p>
        </p:txBody>
      </p:sp>
      <p:sp>
        <p:nvSpPr>
          <p:cNvPr id="4" name="文本占位符 3">
            <a:extLst>
              <a:ext uri="{FF2B5EF4-FFF2-40B4-BE49-F238E27FC236}">
                <a16:creationId xmlns:a16="http://schemas.microsoft.com/office/drawing/2014/main" id="{6CFDDB8E-472F-2D68-462A-625B1B089DF0}"/>
              </a:ext>
            </a:extLst>
          </p:cNvPr>
          <p:cNvSpPr>
            <a:spLocks noGrp="1"/>
          </p:cNvSpPr>
          <p:nvPr>
            <p:ph type="body" sz="quarter" idx="13" hasCustomPrompt="1"/>
          </p:nvPr>
        </p:nvSpPr>
        <p:spPr>
          <a:xfrm>
            <a:off x="660400" y="5857101"/>
            <a:ext cx="5505829" cy="1000899"/>
          </a:xfrm>
        </p:spPr>
        <p:txBody>
          <a:bodyPr>
            <a:normAutofit/>
          </a:bodyPr>
          <a:lstStyle/>
          <a:p>
            <a:r>
              <a:rPr lang="zh-CN" altLang="en-US" dirty="0"/>
              <a:t>汇报人：孙嘉炜</a:t>
            </a:r>
            <a:endParaRPr lang="en-US" altLang="zh-CN" dirty="0"/>
          </a:p>
          <a:p>
            <a:r>
              <a:rPr lang="zh-CN" altLang="en-US" dirty="0"/>
              <a:t>机械工程与力学学院</a:t>
            </a:r>
            <a:endParaRPr lang="en-US" dirty="0"/>
          </a:p>
        </p:txBody>
      </p:sp>
      <p:sp>
        <p:nvSpPr>
          <p:cNvPr id="7" name="文本占位符 6">
            <a:extLst>
              <a:ext uri="{FF2B5EF4-FFF2-40B4-BE49-F238E27FC236}">
                <a16:creationId xmlns:a16="http://schemas.microsoft.com/office/drawing/2014/main" id="{EFED2C1C-523A-9E6A-D770-94DAE37602E1}"/>
              </a:ext>
            </a:extLst>
          </p:cNvPr>
          <p:cNvSpPr>
            <a:spLocks noGrp="1"/>
          </p:cNvSpPr>
          <p:nvPr>
            <p:ph type="body" sz="quarter" idx="14" hasCustomPrompt="1"/>
          </p:nvPr>
        </p:nvSpPr>
        <p:spPr>
          <a:xfrm>
            <a:off x="660400" y="5486256"/>
            <a:ext cx="5505829" cy="276999"/>
          </a:xfrm>
        </p:spPr>
        <p:txBody>
          <a:bodyPr/>
          <a:lstStyle/>
          <a:p>
            <a:r>
              <a:rPr lang="zh-CN" altLang="en-US" dirty="0"/>
              <a:t>主要内容相关：计算流体力学，物理信息系统（</a:t>
            </a:r>
            <a:r>
              <a:rPr lang="en-US" altLang="zh-CN" dirty="0"/>
              <a:t>PINN</a:t>
            </a:r>
            <a:r>
              <a:rPr lang="zh-CN" altLang="en-US" dirty="0"/>
              <a:t>），深度学习解差分方程</a:t>
            </a:r>
            <a:endParaRPr lang="en-US" dirty="0"/>
          </a:p>
        </p:txBody>
      </p:sp>
    </p:spTree>
    <p:extLst>
      <p:ext uri="{BB962C8B-B14F-4D97-AF65-F5344CB8AC3E}">
        <p14:creationId xmlns:p14="http://schemas.microsoft.com/office/powerpoint/2010/main" val="368035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C5E0F-C5EE-8E03-6EA4-CF39FC1C7516}"/>
              </a:ext>
            </a:extLst>
          </p:cNvPr>
          <p:cNvSpPr>
            <a:spLocks noGrp="1"/>
          </p:cNvSpPr>
          <p:nvPr>
            <p:ph type="title"/>
          </p:nvPr>
        </p:nvSpPr>
        <p:spPr>
          <a:xfrm>
            <a:off x="666750" y="0"/>
            <a:ext cx="10858500" cy="900112"/>
          </a:xfrm>
        </p:spPr>
        <p:txBody>
          <a:bodyPr/>
          <a:lstStyle/>
          <a:p>
            <a:r>
              <a:rPr lang="zh-CN" altLang="en-US" dirty="0"/>
              <a:t>声明：</a:t>
            </a:r>
          </a:p>
        </p:txBody>
      </p:sp>
      <p:sp>
        <p:nvSpPr>
          <p:cNvPr id="3" name="内容占位符 2">
            <a:extLst>
              <a:ext uri="{FF2B5EF4-FFF2-40B4-BE49-F238E27FC236}">
                <a16:creationId xmlns:a16="http://schemas.microsoft.com/office/drawing/2014/main" id="{0218B5DF-BE3D-5501-211E-336B25155C58}"/>
              </a:ext>
            </a:extLst>
          </p:cNvPr>
          <p:cNvSpPr>
            <a:spLocks noGrp="1"/>
          </p:cNvSpPr>
          <p:nvPr>
            <p:ph idx="1"/>
          </p:nvPr>
        </p:nvSpPr>
        <p:spPr>
          <a:xfrm>
            <a:off x="666750" y="936423"/>
            <a:ext cx="6864662" cy="5003800"/>
          </a:xfrm>
        </p:spPr>
        <p:txBody>
          <a:bodyPr/>
          <a:lstStyle/>
          <a:p>
            <a:r>
              <a:rPr lang="zh-CN" altLang="en-US" dirty="0"/>
              <a:t>我的导师是做计算流体力学的，我拿的是其中一道简单的示例问题，基础代码是从当时完成的大作业中取出并针对题目和深度学习的要求修改</a:t>
            </a:r>
            <a:endParaRPr lang="en-US" altLang="zh-CN" dirty="0"/>
          </a:p>
          <a:p>
            <a:r>
              <a:rPr lang="zh-CN" altLang="en-US" dirty="0"/>
              <a:t>作为机械学院的学生在物理学院的课上讲力学可能有点班门弄斧了，但是由于时间仓促只能拿出部分已有的学习记录了</a:t>
            </a:r>
            <a:endParaRPr lang="en-US" altLang="zh-CN" dirty="0"/>
          </a:p>
          <a:p>
            <a:r>
              <a:rPr lang="zh-CN" altLang="en-US" dirty="0"/>
              <a:t>对深度学习还未完全掌握，所以有问题的地方还请见谅，也请不吝批评指正</a:t>
            </a:r>
          </a:p>
        </p:txBody>
      </p:sp>
      <p:pic>
        <p:nvPicPr>
          <p:cNvPr id="5" name="图片 4">
            <a:extLst>
              <a:ext uri="{FF2B5EF4-FFF2-40B4-BE49-F238E27FC236}">
                <a16:creationId xmlns:a16="http://schemas.microsoft.com/office/drawing/2014/main" id="{C5266562-F7C4-4025-C7FC-FBB69389DE36}"/>
              </a:ext>
            </a:extLst>
          </p:cNvPr>
          <p:cNvPicPr>
            <a:picLocks noChangeAspect="1"/>
          </p:cNvPicPr>
          <p:nvPr/>
        </p:nvPicPr>
        <p:blipFill>
          <a:blip r:embed="rId2"/>
          <a:stretch>
            <a:fillRect/>
          </a:stretch>
        </p:blipFill>
        <p:spPr>
          <a:xfrm>
            <a:off x="574423" y="3725704"/>
            <a:ext cx="2144783" cy="2706053"/>
          </a:xfrm>
          <a:prstGeom prst="rect">
            <a:avLst/>
          </a:prstGeom>
        </p:spPr>
      </p:pic>
      <p:pic>
        <p:nvPicPr>
          <p:cNvPr id="9" name="图片 8">
            <a:extLst>
              <a:ext uri="{FF2B5EF4-FFF2-40B4-BE49-F238E27FC236}">
                <a16:creationId xmlns:a16="http://schemas.microsoft.com/office/drawing/2014/main" id="{62955C45-FC4A-427C-BBD6-97D19C2DF890}"/>
              </a:ext>
            </a:extLst>
          </p:cNvPr>
          <p:cNvPicPr>
            <a:picLocks noChangeAspect="1"/>
          </p:cNvPicPr>
          <p:nvPr/>
        </p:nvPicPr>
        <p:blipFill>
          <a:blip r:embed="rId3"/>
          <a:stretch>
            <a:fillRect/>
          </a:stretch>
        </p:blipFill>
        <p:spPr>
          <a:xfrm>
            <a:off x="2121677" y="3725703"/>
            <a:ext cx="3675231" cy="2706054"/>
          </a:xfrm>
          <a:prstGeom prst="rect">
            <a:avLst/>
          </a:prstGeom>
        </p:spPr>
      </p:pic>
      <p:pic>
        <p:nvPicPr>
          <p:cNvPr id="11" name="图片 10">
            <a:extLst>
              <a:ext uri="{FF2B5EF4-FFF2-40B4-BE49-F238E27FC236}">
                <a16:creationId xmlns:a16="http://schemas.microsoft.com/office/drawing/2014/main" id="{BADD537A-FED6-B3D2-2670-8796B72DF431}"/>
              </a:ext>
            </a:extLst>
          </p:cNvPr>
          <p:cNvPicPr>
            <a:picLocks noChangeAspect="1"/>
          </p:cNvPicPr>
          <p:nvPr/>
        </p:nvPicPr>
        <p:blipFill>
          <a:blip r:embed="rId4"/>
          <a:stretch>
            <a:fillRect/>
          </a:stretch>
        </p:blipFill>
        <p:spPr>
          <a:xfrm>
            <a:off x="5812760" y="4011696"/>
            <a:ext cx="4257563" cy="2373685"/>
          </a:xfrm>
          <a:prstGeom prst="rect">
            <a:avLst/>
          </a:prstGeom>
        </p:spPr>
      </p:pic>
      <p:pic>
        <p:nvPicPr>
          <p:cNvPr id="7" name="图片 6">
            <a:extLst>
              <a:ext uri="{FF2B5EF4-FFF2-40B4-BE49-F238E27FC236}">
                <a16:creationId xmlns:a16="http://schemas.microsoft.com/office/drawing/2014/main" id="{24A679EE-117D-82D9-FCC3-80671B8E51E3}"/>
              </a:ext>
            </a:extLst>
          </p:cNvPr>
          <p:cNvPicPr>
            <a:picLocks noChangeAspect="1"/>
          </p:cNvPicPr>
          <p:nvPr/>
        </p:nvPicPr>
        <p:blipFill>
          <a:blip r:embed="rId5"/>
          <a:stretch>
            <a:fillRect/>
          </a:stretch>
        </p:blipFill>
        <p:spPr>
          <a:xfrm>
            <a:off x="8423599" y="472619"/>
            <a:ext cx="3181278" cy="5931408"/>
          </a:xfrm>
          <a:prstGeom prst="rect">
            <a:avLst/>
          </a:prstGeom>
        </p:spPr>
      </p:pic>
    </p:spTree>
    <p:extLst>
      <p:ext uri="{BB962C8B-B14F-4D97-AF65-F5344CB8AC3E}">
        <p14:creationId xmlns:p14="http://schemas.microsoft.com/office/powerpoint/2010/main" val="3033206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1E39E58-C9C2-680F-02A2-7613E65E45D4}"/>
              </a:ext>
            </a:extLst>
          </p:cNvPr>
          <p:cNvGrpSpPr/>
          <p:nvPr/>
        </p:nvGrpSpPr>
        <p:grpSpPr>
          <a:xfrm>
            <a:off x="0" y="0"/>
            <a:ext cx="12192000" cy="6858000"/>
            <a:chOff x="0" y="0"/>
            <a:chExt cx="12192000" cy="6858000"/>
          </a:xfrm>
        </p:grpSpPr>
        <p:grpSp>
          <p:nvGrpSpPr>
            <p:cNvPr id="3" name="组合 2">
              <a:extLst>
                <a:ext uri="{FF2B5EF4-FFF2-40B4-BE49-F238E27FC236}">
                  <a16:creationId xmlns:a16="http://schemas.microsoft.com/office/drawing/2014/main" id="{BEEF0916-936D-8D8A-256F-D6D7F93AA9A6}"/>
                </a:ext>
              </a:extLst>
            </p:cNvPr>
            <p:cNvGrpSpPr/>
            <p:nvPr/>
          </p:nvGrpSpPr>
          <p:grpSpPr>
            <a:xfrm>
              <a:off x="740524" y="742903"/>
              <a:ext cx="10863240" cy="5109153"/>
              <a:chOff x="740524" y="742903"/>
              <a:chExt cx="10863240" cy="5109153"/>
            </a:xfrm>
          </p:grpSpPr>
          <p:grpSp>
            <p:nvGrpSpPr>
              <p:cNvPr id="28" name="组合 27">
                <a:extLst>
                  <a:ext uri="{FF2B5EF4-FFF2-40B4-BE49-F238E27FC236}">
                    <a16:creationId xmlns:a16="http://schemas.microsoft.com/office/drawing/2014/main" id="{96B6773F-F7E0-6722-342F-05769C098682}"/>
                  </a:ext>
                </a:extLst>
              </p:cNvPr>
              <p:cNvGrpSpPr/>
              <p:nvPr/>
            </p:nvGrpSpPr>
            <p:grpSpPr>
              <a:xfrm>
                <a:off x="787400" y="1908593"/>
                <a:ext cx="10612327" cy="3943463"/>
                <a:chOff x="787400" y="1908593"/>
                <a:chExt cx="10612327" cy="3943463"/>
              </a:xfrm>
            </p:grpSpPr>
            <p:grpSp>
              <p:nvGrpSpPr>
                <p:cNvPr id="32" name="组合 31">
                  <a:extLst>
                    <a:ext uri="{FF2B5EF4-FFF2-40B4-BE49-F238E27FC236}">
                      <a16:creationId xmlns:a16="http://schemas.microsoft.com/office/drawing/2014/main" id="{351ABE40-D62B-A6C5-41C9-ED97C6BB6F21}"/>
                    </a:ext>
                  </a:extLst>
                </p:cNvPr>
                <p:cNvGrpSpPr/>
                <p:nvPr/>
              </p:nvGrpSpPr>
              <p:grpSpPr>
                <a:xfrm>
                  <a:off x="787400" y="1908593"/>
                  <a:ext cx="10612327" cy="834964"/>
                  <a:chOff x="787400" y="1908593"/>
                  <a:chExt cx="10612327" cy="834964"/>
                </a:xfrm>
              </p:grpSpPr>
              <p:sp>
                <p:nvSpPr>
                  <p:cNvPr id="48" name="矩形: 圆角 47">
                    <a:extLst>
                      <a:ext uri="{FF2B5EF4-FFF2-40B4-BE49-F238E27FC236}">
                        <a16:creationId xmlns:a16="http://schemas.microsoft.com/office/drawing/2014/main" id="{A711AECB-C9F3-12A4-004E-DE6BBBCE33B3}"/>
                      </a:ext>
                    </a:extLst>
                  </p:cNvPr>
                  <p:cNvSpPr/>
                  <p:nvPr/>
                </p:nvSpPr>
                <p:spPr>
                  <a:xfrm>
                    <a:off x="787400" y="1908593"/>
                    <a:ext cx="10612327" cy="834964"/>
                  </a:xfrm>
                  <a:prstGeom prst="roundRect">
                    <a:avLst>
                      <a:gd name="adj" fmla="val 21723"/>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49" name="文本框 48">
                    <a:extLst>
                      <a:ext uri="{FF2B5EF4-FFF2-40B4-BE49-F238E27FC236}">
                        <a16:creationId xmlns:a16="http://schemas.microsoft.com/office/drawing/2014/main" id="{21074CEB-4B5F-7D17-36F6-207CB349861E}"/>
                      </a:ext>
                    </a:extLst>
                  </p:cNvPr>
                  <p:cNvSpPr txBox="1"/>
                  <p:nvPr/>
                </p:nvSpPr>
                <p:spPr>
                  <a:xfrm>
                    <a:off x="1015763" y="2141409"/>
                    <a:ext cx="2762295" cy="400110"/>
                  </a:xfrm>
                  <a:prstGeom prst="rect">
                    <a:avLst/>
                  </a:prstGeom>
                  <a:noFill/>
                </p:spPr>
                <p:txBody>
                  <a:bodyPr wrap="square" rtlCol="0" anchor="ctr" anchorCtr="0">
                    <a:normAutofit/>
                  </a:bodyPr>
                  <a:lstStyle/>
                  <a:p>
                    <a:r>
                      <a:rPr lang="zh-CN" altLang="en-US" b="1" dirty="0"/>
                      <a:t>问题介绍</a:t>
                    </a:r>
                  </a:p>
                </p:txBody>
              </p:sp>
              <p:sp>
                <p:nvSpPr>
                  <p:cNvPr id="50" name="矩形: 圆角 49">
                    <a:extLst>
                      <a:ext uri="{FF2B5EF4-FFF2-40B4-BE49-F238E27FC236}">
                        <a16:creationId xmlns:a16="http://schemas.microsoft.com/office/drawing/2014/main" id="{2C94E540-B984-8457-AB2E-08630898B99E}"/>
                      </a:ext>
                    </a:extLst>
                  </p:cNvPr>
                  <p:cNvSpPr/>
                  <p:nvPr/>
                </p:nvSpPr>
                <p:spPr>
                  <a:xfrm flipH="1">
                    <a:off x="10664581" y="2038075"/>
                    <a:ext cx="576000" cy="576000"/>
                  </a:xfrm>
                  <a:prstGeom prst="roundRect">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1</a:t>
                    </a:r>
                    <a:endParaRPr lang="zh-CN" altLang="en-US" sz="2000" b="1" dirty="0">
                      <a:solidFill>
                        <a:srgbClr val="FFFFFF"/>
                      </a:solidFill>
                    </a:endParaRPr>
                  </a:p>
                </p:txBody>
              </p:sp>
              <p:cxnSp>
                <p:nvCxnSpPr>
                  <p:cNvPr id="51" name="直接连接符 50">
                    <a:extLst>
                      <a:ext uri="{FF2B5EF4-FFF2-40B4-BE49-F238E27FC236}">
                        <a16:creationId xmlns:a16="http://schemas.microsoft.com/office/drawing/2014/main" id="{9152BB1F-6D20-493E-5F69-2A269B98ABD3}"/>
                      </a:ext>
                    </a:extLst>
                  </p:cNvPr>
                  <p:cNvCxnSpPr>
                    <a:cxnSpLocks/>
                  </p:cNvCxnSpPr>
                  <p:nvPr/>
                </p:nvCxnSpPr>
                <p:spPr>
                  <a:xfrm>
                    <a:off x="3778058" y="2341464"/>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C40341C4-8CD5-121A-0885-47063D6B690C}"/>
                    </a:ext>
                  </a:extLst>
                </p:cNvPr>
                <p:cNvGrpSpPr/>
                <p:nvPr/>
              </p:nvGrpSpPr>
              <p:grpSpPr>
                <a:xfrm>
                  <a:off x="787400" y="2944759"/>
                  <a:ext cx="10612327" cy="834964"/>
                  <a:chOff x="787400" y="2944759"/>
                  <a:chExt cx="10612327" cy="834964"/>
                </a:xfrm>
              </p:grpSpPr>
              <p:sp>
                <p:nvSpPr>
                  <p:cNvPr id="44" name="矩形: 圆角 43">
                    <a:extLst>
                      <a:ext uri="{FF2B5EF4-FFF2-40B4-BE49-F238E27FC236}">
                        <a16:creationId xmlns:a16="http://schemas.microsoft.com/office/drawing/2014/main" id="{C345B302-A608-B637-AFBE-279A280925E8}"/>
                      </a:ext>
                    </a:extLst>
                  </p:cNvPr>
                  <p:cNvSpPr/>
                  <p:nvPr/>
                </p:nvSpPr>
                <p:spPr>
                  <a:xfrm>
                    <a:off x="787400" y="2944759"/>
                    <a:ext cx="10612327" cy="834964"/>
                  </a:xfrm>
                  <a:prstGeom prst="roundRect">
                    <a:avLst>
                      <a:gd name="adj" fmla="val 21723"/>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45" name="文本框 44">
                    <a:extLst>
                      <a:ext uri="{FF2B5EF4-FFF2-40B4-BE49-F238E27FC236}">
                        <a16:creationId xmlns:a16="http://schemas.microsoft.com/office/drawing/2014/main" id="{FA8118F3-0D09-DEB2-0C41-0C5169792473}"/>
                      </a:ext>
                    </a:extLst>
                  </p:cNvPr>
                  <p:cNvSpPr txBox="1"/>
                  <p:nvPr/>
                </p:nvSpPr>
                <p:spPr>
                  <a:xfrm>
                    <a:off x="1015763" y="3177575"/>
                    <a:ext cx="2762295" cy="400110"/>
                  </a:xfrm>
                  <a:prstGeom prst="rect">
                    <a:avLst/>
                  </a:prstGeom>
                  <a:noFill/>
                </p:spPr>
                <p:txBody>
                  <a:bodyPr wrap="square" rtlCol="0" anchor="ctr" anchorCtr="0">
                    <a:normAutofit/>
                  </a:bodyPr>
                  <a:lstStyle/>
                  <a:p>
                    <a:r>
                      <a:rPr lang="zh-CN" altLang="en-US" b="1" dirty="0"/>
                      <a:t>使用库基础介绍</a:t>
                    </a:r>
                  </a:p>
                </p:txBody>
              </p:sp>
              <p:sp>
                <p:nvSpPr>
                  <p:cNvPr id="46" name="矩形: 圆角 45">
                    <a:extLst>
                      <a:ext uri="{FF2B5EF4-FFF2-40B4-BE49-F238E27FC236}">
                        <a16:creationId xmlns:a16="http://schemas.microsoft.com/office/drawing/2014/main" id="{653F5641-8DBB-39E7-9C4C-98578A6987FC}"/>
                      </a:ext>
                    </a:extLst>
                  </p:cNvPr>
                  <p:cNvSpPr/>
                  <p:nvPr/>
                </p:nvSpPr>
                <p:spPr>
                  <a:xfrm flipH="1">
                    <a:off x="10664581" y="3074241"/>
                    <a:ext cx="576000" cy="576000"/>
                  </a:xfrm>
                  <a:prstGeom prst="round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2</a:t>
                    </a:r>
                    <a:endParaRPr lang="zh-CN" altLang="en-US" sz="2000" b="1" dirty="0">
                      <a:solidFill>
                        <a:srgbClr val="FFFFFF"/>
                      </a:solidFill>
                    </a:endParaRPr>
                  </a:p>
                </p:txBody>
              </p:sp>
              <p:cxnSp>
                <p:nvCxnSpPr>
                  <p:cNvPr id="47" name="直接连接符 46">
                    <a:extLst>
                      <a:ext uri="{FF2B5EF4-FFF2-40B4-BE49-F238E27FC236}">
                        <a16:creationId xmlns:a16="http://schemas.microsoft.com/office/drawing/2014/main" id="{26DE6DDE-01B1-89DA-3F9F-38D6E88C7D57}"/>
                      </a:ext>
                    </a:extLst>
                  </p:cNvPr>
                  <p:cNvCxnSpPr>
                    <a:cxnSpLocks/>
                    <a:stCxn id="45" idx="3"/>
                  </p:cNvCxnSpPr>
                  <p:nvPr/>
                </p:nvCxnSpPr>
                <p:spPr>
                  <a:xfrm>
                    <a:off x="3778058" y="3377630"/>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85859841-43E0-5D46-4C68-1BA391D71BC5}"/>
                    </a:ext>
                  </a:extLst>
                </p:cNvPr>
                <p:cNvGrpSpPr/>
                <p:nvPr/>
              </p:nvGrpSpPr>
              <p:grpSpPr>
                <a:xfrm>
                  <a:off x="787400" y="3980925"/>
                  <a:ext cx="10612327" cy="834964"/>
                  <a:chOff x="787400" y="3980925"/>
                  <a:chExt cx="10612327" cy="834964"/>
                </a:xfrm>
              </p:grpSpPr>
              <p:sp>
                <p:nvSpPr>
                  <p:cNvPr id="40" name="矩形: 圆角 39">
                    <a:extLst>
                      <a:ext uri="{FF2B5EF4-FFF2-40B4-BE49-F238E27FC236}">
                        <a16:creationId xmlns:a16="http://schemas.microsoft.com/office/drawing/2014/main" id="{2B03C332-E8A9-8AC5-2509-E56A26CE4CEC}"/>
                      </a:ext>
                    </a:extLst>
                  </p:cNvPr>
                  <p:cNvSpPr/>
                  <p:nvPr/>
                </p:nvSpPr>
                <p:spPr>
                  <a:xfrm>
                    <a:off x="787400" y="3980925"/>
                    <a:ext cx="10612327" cy="834964"/>
                  </a:xfrm>
                  <a:prstGeom prst="roundRect">
                    <a:avLst>
                      <a:gd name="adj" fmla="val 21723"/>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41" name="文本框 40">
                    <a:extLst>
                      <a:ext uri="{FF2B5EF4-FFF2-40B4-BE49-F238E27FC236}">
                        <a16:creationId xmlns:a16="http://schemas.microsoft.com/office/drawing/2014/main" id="{9C925039-1344-C097-2BB6-DAD62BE10697}"/>
                      </a:ext>
                    </a:extLst>
                  </p:cNvPr>
                  <p:cNvSpPr txBox="1"/>
                  <p:nvPr/>
                </p:nvSpPr>
                <p:spPr>
                  <a:xfrm>
                    <a:off x="951419" y="4214890"/>
                    <a:ext cx="2762295" cy="400110"/>
                  </a:xfrm>
                  <a:prstGeom prst="rect">
                    <a:avLst/>
                  </a:prstGeom>
                  <a:noFill/>
                </p:spPr>
                <p:txBody>
                  <a:bodyPr wrap="square" rtlCol="0" anchor="ctr" anchorCtr="0">
                    <a:normAutofit/>
                  </a:bodyPr>
                  <a:lstStyle/>
                  <a:p>
                    <a:r>
                      <a:rPr lang="zh-CN" altLang="en-US" b="1" dirty="0"/>
                      <a:t>基础方案</a:t>
                    </a:r>
                  </a:p>
                </p:txBody>
              </p:sp>
              <p:sp>
                <p:nvSpPr>
                  <p:cNvPr id="42" name="矩形: 圆角 41">
                    <a:extLst>
                      <a:ext uri="{FF2B5EF4-FFF2-40B4-BE49-F238E27FC236}">
                        <a16:creationId xmlns:a16="http://schemas.microsoft.com/office/drawing/2014/main" id="{EBBB2A68-F539-90FB-14F9-C21E39C96082}"/>
                      </a:ext>
                    </a:extLst>
                  </p:cNvPr>
                  <p:cNvSpPr/>
                  <p:nvPr/>
                </p:nvSpPr>
                <p:spPr>
                  <a:xfrm flipH="1">
                    <a:off x="10664581" y="4110407"/>
                    <a:ext cx="576000" cy="576000"/>
                  </a:xfrm>
                  <a:prstGeom prst="roundRect">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3</a:t>
                    </a:r>
                    <a:endParaRPr lang="zh-CN" altLang="en-US" sz="2000" b="1" dirty="0">
                      <a:solidFill>
                        <a:srgbClr val="FFFFFF"/>
                      </a:solidFill>
                    </a:endParaRPr>
                  </a:p>
                </p:txBody>
              </p:sp>
              <p:cxnSp>
                <p:nvCxnSpPr>
                  <p:cNvPr id="43" name="直接连接符 42">
                    <a:extLst>
                      <a:ext uri="{FF2B5EF4-FFF2-40B4-BE49-F238E27FC236}">
                        <a16:creationId xmlns:a16="http://schemas.microsoft.com/office/drawing/2014/main" id="{6290BFCA-DD5A-FE3F-C932-2EA9B924516D}"/>
                      </a:ext>
                    </a:extLst>
                  </p:cNvPr>
                  <p:cNvCxnSpPr>
                    <a:cxnSpLocks/>
                    <a:stCxn id="41" idx="3"/>
                  </p:cNvCxnSpPr>
                  <p:nvPr/>
                </p:nvCxnSpPr>
                <p:spPr>
                  <a:xfrm>
                    <a:off x="3713714" y="4414945"/>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2B78E314-6661-EB91-FBE3-C06885895952}"/>
                    </a:ext>
                  </a:extLst>
                </p:cNvPr>
                <p:cNvGrpSpPr/>
                <p:nvPr/>
              </p:nvGrpSpPr>
              <p:grpSpPr>
                <a:xfrm>
                  <a:off x="787400" y="5017092"/>
                  <a:ext cx="10612327" cy="834964"/>
                  <a:chOff x="787400" y="5017092"/>
                  <a:chExt cx="10612327" cy="834964"/>
                </a:xfrm>
              </p:grpSpPr>
              <p:sp>
                <p:nvSpPr>
                  <p:cNvPr id="36" name="矩形: 圆角 35">
                    <a:extLst>
                      <a:ext uri="{FF2B5EF4-FFF2-40B4-BE49-F238E27FC236}">
                        <a16:creationId xmlns:a16="http://schemas.microsoft.com/office/drawing/2014/main" id="{91BFF78B-C029-2D79-7790-B5E471469655}"/>
                      </a:ext>
                    </a:extLst>
                  </p:cNvPr>
                  <p:cNvSpPr/>
                  <p:nvPr/>
                </p:nvSpPr>
                <p:spPr>
                  <a:xfrm>
                    <a:off x="787400" y="5017092"/>
                    <a:ext cx="10612327" cy="834964"/>
                  </a:xfrm>
                  <a:prstGeom prst="roundRect">
                    <a:avLst>
                      <a:gd name="adj" fmla="val 21723"/>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37" name="文本框 36">
                    <a:extLst>
                      <a:ext uri="{FF2B5EF4-FFF2-40B4-BE49-F238E27FC236}">
                        <a16:creationId xmlns:a16="http://schemas.microsoft.com/office/drawing/2014/main" id="{56CAC1E7-AD3E-298D-9970-421AC0A99DAB}"/>
                      </a:ext>
                    </a:extLst>
                  </p:cNvPr>
                  <p:cNvSpPr txBox="1"/>
                  <p:nvPr/>
                </p:nvSpPr>
                <p:spPr>
                  <a:xfrm>
                    <a:off x="1015763" y="5249908"/>
                    <a:ext cx="2762295" cy="400110"/>
                  </a:xfrm>
                  <a:prstGeom prst="rect">
                    <a:avLst/>
                  </a:prstGeom>
                  <a:noFill/>
                </p:spPr>
                <p:txBody>
                  <a:bodyPr wrap="square" rtlCol="0" anchor="ctr" anchorCtr="0">
                    <a:normAutofit/>
                  </a:bodyPr>
                  <a:lstStyle/>
                  <a:p>
                    <a:r>
                      <a:rPr lang="zh-CN" altLang="en-US" b="1" dirty="0"/>
                      <a:t>针对性方案（？）</a:t>
                    </a:r>
                  </a:p>
                </p:txBody>
              </p:sp>
              <p:cxnSp>
                <p:nvCxnSpPr>
                  <p:cNvPr id="38" name="直接连接符 37">
                    <a:extLst>
                      <a:ext uri="{FF2B5EF4-FFF2-40B4-BE49-F238E27FC236}">
                        <a16:creationId xmlns:a16="http://schemas.microsoft.com/office/drawing/2014/main" id="{E1A80B2A-7CFF-45F2-8B1F-05A49445F0EE}"/>
                      </a:ext>
                    </a:extLst>
                  </p:cNvPr>
                  <p:cNvCxnSpPr>
                    <a:cxnSpLocks/>
                    <a:stCxn id="37" idx="3"/>
                  </p:cNvCxnSpPr>
                  <p:nvPr/>
                </p:nvCxnSpPr>
                <p:spPr>
                  <a:xfrm>
                    <a:off x="3778058" y="5449963"/>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0FA5BB6E-8647-980A-7395-C58CB182D814}"/>
                      </a:ext>
                    </a:extLst>
                  </p:cNvPr>
                  <p:cNvSpPr/>
                  <p:nvPr/>
                </p:nvSpPr>
                <p:spPr>
                  <a:xfrm flipH="1">
                    <a:off x="10664581" y="5146574"/>
                    <a:ext cx="576000" cy="576000"/>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4</a:t>
                    </a:r>
                    <a:endParaRPr lang="zh-CN" altLang="en-US" sz="2000" b="1" dirty="0">
                      <a:solidFill>
                        <a:srgbClr val="FFFFFF"/>
                      </a:solidFill>
                    </a:endParaRPr>
                  </a:p>
                </p:txBody>
              </p:sp>
            </p:grpSp>
          </p:grpSp>
          <p:sp>
            <p:nvSpPr>
              <p:cNvPr id="31" name="文本框 30">
                <a:extLst>
                  <a:ext uri="{FF2B5EF4-FFF2-40B4-BE49-F238E27FC236}">
                    <a16:creationId xmlns:a16="http://schemas.microsoft.com/office/drawing/2014/main" id="{F8388F4E-985B-C7AE-A5FC-682A1F21A6DB}"/>
                  </a:ext>
                </a:extLst>
              </p:cNvPr>
              <p:cNvSpPr txBox="1"/>
              <p:nvPr/>
            </p:nvSpPr>
            <p:spPr>
              <a:xfrm>
                <a:off x="740524" y="742903"/>
                <a:ext cx="10863240" cy="930158"/>
              </a:xfrm>
              <a:prstGeom prst="rect">
                <a:avLst/>
              </a:prstGeom>
              <a:noFill/>
              <a:ln>
                <a:noFill/>
              </a:ln>
            </p:spPr>
            <p:txBody>
              <a:bodyPr wrap="square" lIns="91440" tIns="45720" rIns="91440" bIns="45720" anchor="b" anchorCtr="1">
                <a:normAutofit/>
              </a:bodyPr>
              <a:lstStyle/>
              <a:p>
                <a:pPr marL="0" marR="0" lvl="0" indent="0" algn="ctr" defTabSz="913765" rtl="0" eaLnBrk="1" fontAlgn="auto" latinLnBrk="0" hangingPunct="1">
                  <a:spcBef>
                    <a:spcPts val="0"/>
                  </a:spcBef>
                  <a:spcAft>
                    <a:spcPts val="0"/>
                  </a:spcAft>
                  <a:buClrTx/>
                  <a:buSzPct val="25000"/>
                  <a:buFontTx/>
                  <a:buNone/>
                  <a:defRPr/>
                </a:pPr>
                <a:r>
                  <a:rPr kumimoji="0" lang="zh-CN" altLang="en-US" sz="4800" b="1" i="0" u="none" strike="noStrike" kern="1200" cap="none" spc="0" normalizeH="0" baseline="0" noProof="0" dirty="0">
                    <a:ln>
                      <a:noFill/>
                    </a:ln>
                    <a:solidFill>
                      <a:schemeClr val="accent1"/>
                    </a:solidFill>
                    <a:effectLst/>
                    <a:uLnTx/>
                    <a:uFillTx/>
                  </a:rPr>
                  <a:t>目录</a:t>
                </a:r>
                <a:endParaRPr kumimoji="0" lang="en-US" sz="4800" b="1" i="0" u="none" strike="noStrike" kern="1200" cap="none" spc="0" normalizeH="0" baseline="0" noProof="0" dirty="0">
                  <a:ln>
                    <a:noFill/>
                  </a:ln>
                  <a:solidFill>
                    <a:schemeClr val="accent1"/>
                  </a:solidFill>
                  <a:effectLst/>
                  <a:uLnTx/>
                  <a:uFillTx/>
                </a:endParaRPr>
              </a:p>
            </p:txBody>
          </p:sp>
        </p:grpSp>
        <p:sp>
          <p:nvSpPr>
            <p:cNvPr id="27" name="图文框 26">
              <a:extLst>
                <a:ext uri="{FF2B5EF4-FFF2-40B4-BE49-F238E27FC236}">
                  <a16:creationId xmlns:a16="http://schemas.microsoft.com/office/drawing/2014/main" id="{209AF18C-3AD8-1C41-AA64-C158266D4088}"/>
                </a:ext>
              </a:extLst>
            </p:cNvPr>
            <p:cNvSpPr/>
            <p:nvPr/>
          </p:nvSpPr>
          <p:spPr>
            <a:xfrm>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问题介绍</a:t>
            </a:r>
          </a:p>
        </p:txBody>
      </p:sp>
      <p:sp>
        <p:nvSpPr>
          <p:cNvPr id="25" name="文本占位符 24"/>
          <p:cNvSpPr>
            <a:spLocks noGrp="1"/>
          </p:cNvSpPr>
          <p:nvPr>
            <p:ph type="body" sz="quarter" idx="1" hasCustomPrompt="1"/>
          </p:nvPr>
        </p:nvSpPr>
        <p:spPr/>
        <p:txBody>
          <a:bodyPr>
            <a:normAutofit/>
          </a:bodyPr>
          <a:lstStyle/>
          <a:p>
            <a:r>
              <a:rPr lang="zh-CN" altLang="en-US" dirty="0"/>
              <a:t>基础问题</a:t>
            </a:r>
            <a:r>
              <a:rPr lang="en-US" altLang="zh-CN" dirty="0"/>
              <a:t>——</a:t>
            </a:r>
          </a:p>
          <a:p>
            <a:r>
              <a:rPr lang="zh-CN" altLang="en-US" dirty="0"/>
              <a:t>无粘</a:t>
            </a:r>
            <a:r>
              <a:rPr lang="en-US" altLang="zh-CN" dirty="0"/>
              <a:t>Burgers</a:t>
            </a:r>
            <a:r>
              <a:rPr lang="zh-CN" altLang="en-US" dirty="0"/>
              <a:t>方程</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3D35655-D2C4-8413-7074-F00398924C78}"/>
              </a:ext>
            </a:extLst>
          </p:cNvPr>
          <p:cNvSpPr>
            <a:spLocks noGrp="1"/>
          </p:cNvSpPr>
          <p:nvPr>
            <p:ph type="title"/>
          </p:nvPr>
        </p:nvSpPr>
        <p:spPr>
          <a:xfrm>
            <a:off x="4836468" y="1003422"/>
            <a:ext cx="2519061" cy="864515"/>
          </a:xfrm>
        </p:spPr>
        <p:txBody>
          <a:bodyPr>
            <a:normAutofit/>
          </a:bodyPr>
          <a:lstStyle/>
          <a:p>
            <a:pPr algn="ctr"/>
            <a:r>
              <a:rPr lang="zh-CN" altLang="en-US" dirty="0"/>
              <a:t>问题详情</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FD7A6A53-0116-5E6C-BCAD-697371887EF6}"/>
                  </a:ext>
                </a:extLst>
              </p:cNvPr>
              <p:cNvSpPr>
                <a:spLocks noGrp="1"/>
              </p:cNvSpPr>
              <p:nvPr>
                <p:ph sz="quarter" idx="1"/>
              </p:nvPr>
            </p:nvSpPr>
            <p:spPr>
              <a:xfrm>
                <a:off x="1267258" y="2126355"/>
                <a:ext cx="9657479" cy="4278311"/>
              </a:xfrm>
            </p:spPr>
            <p:txBody>
              <a:bodyPr/>
              <a:lstStyle/>
              <a:p>
                <a:pPr marL="0" indent="0">
                  <a:buNone/>
                </a:pPr>
                <a:r>
                  <a:rPr lang="zh-CN" altLang="en-US" sz="2400" dirty="0"/>
                  <a:t>已知无粘</a:t>
                </a:r>
                <a:r>
                  <a:rPr lang="en-US" altLang="zh-CN" sz="2400" dirty="0"/>
                  <a:t>Burgers </a:t>
                </a:r>
                <a:r>
                  <a:rPr lang="zh-CN" altLang="en-US" sz="2400" dirty="0"/>
                  <a:t>方程  </a:t>
                </a:r>
                <a14:m>
                  <m:oMath xmlns:m="http://schemas.openxmlformats.org/officeDocument/2006/math">
                    <m:f>
                      <m:fPr>
                        <m:ctrlPr>
                          <a:rPr lang="en-US" altLang="zh-CN" sz="2400" i="1" dirty="0" smtClean="0">
                            <a:latin typeface="Cambria Math" panose="02040503050406030204" pitchFamily="18" charset="0"/>
                          </a:rPr>
                        </m:ctrlPr>
                      </m:fPr>
                      <m:num>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m:t>
                        </m:r>
                      </m:num>
                      <m:den>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𝑡</m:t>
                        </m:r>
                      </m:den>
                    </m:f>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1</m:t>
                            </m:r>
                          </m:num>
                          <m:den>
                            <m:r>
                              <a:rPr lang="en-US" altLang="zh-CN" sz="2400" b="0" i="1" dirty="0" smtClean="0">
                                <a:latin typeface="Cambria Math" panose="02040503050406030204" pitchFamily="18" charset="0"/>
                              </a:rPr>
                              <m:t>2</m:t>
                            </m:r>
                          </m:den>
                        </m:f>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𝑢</m:t>
                            </m:r>
                          </m:e>
                          <m:sup>
                            <m:r>
                              <a:rPr lang="en-US" altLang="zh-CN" sz="2400" b="0" i="1" dirty="0" smtClean="0">
                                <a:latin typeface="Cambria Math" panose="02040503050406030204" pitchFamily="18" charset="0"/>
                              </a:rPr>
                              <m:t>2</m:t>
                            </m:r>
                          </m:sup>
                        </m:sSup>
                      </m:num>
                      <m:den>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den>
                    </m:f>
                    <m:r>
                      <a:rPr lang="en-US" altLang="zh-CN" sz="2400" b="0" i="1" dirty="0" smtClean="0">
                        <a:latin typeface="Cambria Math" panose="02040503050406030204" pitchFamily="18" charset="0"/>
                      </a:rPr>
                      <m:t>=0</m:t>
                    </m:r>
                  </m:oMath>
                </a14:m>
                <a:r>
                  <a:rPr lang="zh-CN" altLang="en-US" sz="2400" dirty="0"/>
                  <a:t>（或其等价形式</a:t>
                </a:r>
                <a14:m>
                  <m:oMath xmlns:m="http://schemas.openxmlformats.org/officeDocument/2006/math">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𝑡</m:t>
                        </m:r>
                      </m:den>
                    </m:f>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𝑢</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𝑢</m:t>
                        </m:r>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den>
                    </m:f>
                    <m:r>
                      <a:rPr lang="en-US" altLang="zh-CN" sz="2400" i="1" dirty="0">
                        <a:latin typeface="Cambria Math" panose="02040503050406030204" pitchFamily="18" charset="0"/>
                      </a:rPr>
                      <m:t>=0 </m:t>
                    </m:r>
                  </m:oMath>
                </a14:m>
                <a:r>
                  <a:rPr lang="zh-CN" altLang="en-US" sz="2400" dirty="0"/>
                  <a:t>）</a:t>
                </a:r>
                <a:endParaRPr lang="en-US" altLang="zh-CN" sz="2400" dirty="0"/>
              </a:p>
              <a:p>
                <a:pPr marL="0" indent="0">
                  <a:buNone/>
                </a:pPr>
                <a:endParaRPr lang="zh-CN" altLang="en-US" sz="2400" dirty="0"/>
              </a:p>
              <a:p>
                <a:pPr marL="0" indent="0">
                  <a:buNone/>
                </a:pPr>
                <a:r>
                  <a:rPr lang="zh-CN" altLang="en-US" sz="2400" dirty="0"/>
                  <a:t>边界条件为周期边界</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=1+</m:t>
                    </m:r>
                    <m:r>
                      <m:rPr>
                        <m:sty m:val="p"/>
                      </m:rPr>
                      <a:rPr lang="en-US" altLang="zh-CN" sz="2400" b="0" i="0" smtClean="0">
                        <a:latin typeface="Cambria Math" panose="02040503050406030204" pitchFamily="18" charset="0"/>
                      </a:rPr>
                      <m:t>sin</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endParaRPr lang="en-US" altLang="zh-CN" sz="2400" dirty="0"/>
              </a:p>
              <a:p>
                <a:pPr marL="0" indent="0">
                  <a:buNone/>
                </a:pPr>
                <a:endParaRPr lang="en-US" altLang="zh-CN" sz="2400" dirty="0"/>
              </a:p>
              <a:p>
                <a:pPr marL="0" indent="0">
                  <a:buNone/>
                </a:pPr>
                <a:r>
                  <a:rPr lang="zh-CN" altLang="en-US" sz="2400" dirty="0"/>
                  <a:t>在</a:t>
                </a:r>
                <a14:m>
                  <m:oMath xmlns:m="http://schemas.openxmlformats.org/officeDocument/2006/math">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∈[0,1]</m:t>
                    </m:r>
                  </m:oMath>
                </a14:m>
                <a:r>
                  <a:rPr lang="zh-CN" altLang="en-US" sz="2400" dirty="0"/>
                  <a:t>，</a:t>
                </a:r>
                <a14:m>
                  <m:oMath xmlns:m="http://schemas.openxmlformats.org/officeDocument/2006/math">
                    <m:r>
                      <a:rPr lang="en-US" altLang="zh-CN" sz="2400" i="1" dirty="0" smtClean="0">
                        <a:latin typeface="Cambria Math" panose="02040503050406030204" pitchFamily="18" charset="0"/>
                      </a:rPr>
                      <m:t>𝑡</m:t>
                    </m:r>
                    <m:r>
                      <a:rPr lang="en-US" altLang="zh-CN" sz="2400" i="1" dirty="0" smtClean="0">
                        <a:latin typeface="Cambria Math" panose="02040503050406030204" pitchFamily="18" charset="0"/>
                      </a:rPr>
                      <m:t>∈[0,</m:t>
                    </m:r>
                    <m:r>
                      <a:rPr lang="en-US" altLang="zh-CN" sz="2400" i="1" dirty="0" smtClean="0">
                        <a:latin typeface="Cambria Math" panose="02040503050406030204" pitchFamily="18" charset="0"/>
                      </a:rPr>
                      <m:t>𝑇</m:t>
                    </m:r>
                    <m:r>
                      <a:rPr lang="en-US" altLang="zh-CN" sz="2400" i="1" dirty="0" smtClean="0">
                        <a:latin typeface="Cambria Math" panose="02040503050406030204" pitchFamily="18" charset="0"/>
                      </a:rPr>
                      <m:t>]</m:t>
                    </m:r>
                  </m:oMath>
                </a14:m>
                <a:r>
                  <a:rPr lang="zh-CN" altLang="en-US" sz="2400" dirty="0"/>
                  <a:t>上求解初始边值</a:t>
                </a:r>
              </a:p>
              <a:p>
                <a:endParaRPr lang="zh-CN" altLang="en-US" dirty="0"/>
              </a:p>
            </p:txBody>
          </p:sp>
        </mc:Choice>
        <mc:Fallback xmlns="">
          <p:sp>
            <p:nvSpPr>
              <p:cNvPr id="5" name="内容占位符 4">
                <a:extLst>
                  <a:ext uri="{FF2B5EF4-FFF2-40B4-BE49-F238E27FC236}">
                    <a16:creationId xmlns:a16="http://schemas.microsoft.com/office/drawing/2014/main" id="{FD7A6A53-0116-5E6C-BCAD-697371887EF6}"/>
                  </a:ext>
                </a:extLst>
              </p:cNvPr>
              <p:cNvSpPr>
                <a:spLocks noGrp="1" noRot="1" noChangeAspect="1" noMove="1" noResize="1" noEditPoints="1" noAdjustHandles="1" noChangeArrowheads="1" noChangeShapeType="1" noTextEdit="1"/>
              </p:cNvSpPr>
              <p:nvPr>
                <p:ph sz="quarter" idx="1"/>
              </p:nvPr>
            </p:nvSpPr>
            <p:spPr>
              <a:xfrm>
                <a:off x="1267258" y="2126355"/>
                <a:ext cx="9657479" cy="4278311"/>
              </a:xfrm>
              <a:blipFill>
                <a:blip r:embed="rId2"/>
                <a:stretch>
                  <a:fillRect l="-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291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使用库基础介绍</a:t>
            </a:r>
          </a:p>
        </p:txBody>
      </p:sp>
      <p:sp>
        <p:nvSpPr>
          <p:cNvPr id="25" name="文本占位符 24"/>
          <p:cNvSpPr>
            <a:spLocks noGrp="1"/>
          </p:cNvSpPr>
          <p:nvPr>
            <p:ph type="body" sz="quarter" idx="1" hasCustomPrompt="1"/>
          </p:nvPr>
        </p:nvSpPr>
        <p:spPr/>
        <p:txBody>
          <a:bodyPr/>
          <a:lstStyle/>
          <a:p>
            <a:r>
              <a:rPr lang="en-US" altLang="zh-CN" dirty="0"/>
              <a:t>JAX &amp; Haiku &amp; </a:t>
            </a:r>
            <a:r>
              <a:rPr lang="en-US" altLang="zh-CN" dirty="0" err="1"/>
              <a:t>optax</a:t>
            </a: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04"/>
</p:tagLst>
</file>

<file path=ppt/tags/tag11.xml><?xml version="1.0" encoding="utf-8"?>
<p:tagLst xmlns:a="http://schemas.openxmlformats.org/drawingml/2006/main" xmlns:r="http://schemas.openxmlformats.org/officeDocument/2006/relationships" xmlns:p="http://schemas.openxmlformats.org/presentationml/2006/main">
  <p:tag name="OP_SCP_SHAPE_TYPE" val="Body"/>
  <p:tag name="OP_SCP_ITEM_INDEX" val="4"/>
  <p:tag name="OP_SCP_DEFAULT_TEXT" val="单击此处添加文本，单击此处添加文本，单击此处添加文本。"/>
</p:tagLst>
</file>

<file path=ppt/tags/tag1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13.xml><?xml version="1.0" encoding="utf-8"?>
<p:tagLst xmlns:a="http://schemas.openxmlformats.org/drawingml/2006/main" xmlns:r="http://schemas.openxmlformats.org/officeDocument/2006/relationships" xmlns:p="http://schemas.openxmlformats.org/presentationml/2006/main">
  <p:tag name="OP_SCP_ITEM_INDEX" val="3"/>
</p:tagLst>
</file>

<file path=ppt/tags/tag14.xml><?xml version="1.0" encoding="utf-8"?>
<p:tagLst xmlns:a="http://schemas.openxmlformats.org/drawingml/2006/main" xmlns:r="http://schemas.openxmlformats.org/officeDocument/2006/relationships" xmlns:p="http://schemas.openxmlformats.org/presentationml/2006/main">
  <p:tag name="OP_SCP_ITEM_INDEX" val="3"/>
</p:tagLst>
</file>

<file path=ppt/tags/tag15.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03"/>
</p:tagLst>
</file>

<file path=ppt/tags/tag16.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
</p:tagLst>
</file>

<file path=ppt/tags/tag1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18.xml><?xml version="1.0" encoding="utf-8"?>
<p:tagLst xmlns:a="http://schemas.openxmlformats.org/drawingml/2006/main" xmlns:r="http://schemas.openxmlformats.org/officeDocument/2006/relationships" xmlns:p="http://schemas.openxmlformats.org/presentationml/2006/main">
  <p:tag name="OP_SCP_ITEM_INDEX" val="2"/>
</p:tagLst>
</file>

<file path=ppt/tags/tag19.xml><?xml version="1.0" encoding="utf-8"?>
<p:tagLst xmlns:a="http://schemas.openxmlformats.org/drawingml/2006/main" xmlns:r="http://schemas.openxmlformats.org/officeDocument/2006/relationships" xmlns:p="http://schemas.openxmlformats.org/presentationml/2006/main">
  <p:tag name="OP_SCP_ITEM_INDEX" val="2"/>
</p:tagLst>
</file>

<file path=ppt/tags/tag2.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82"/>
  <p:tag name="OP_SCP_COMPONENT_INFO" val="{&quot;title&quot;:&quot;渐变5项流程PPT组件&quot;,&quot;description&quot;:&quot;渐变5项流程PPT组件&quot;,&quot;keywords&quot;:[&quot;渐变&quot;,&quot;5项&quot;,&quot;流程&quot;,&quot;PPT组件&quot;],&quot;labels&quot;:[]}"/>
  <p:tag name="OP_SCP_GROUP_ID" val="3072260e-3107-a60d-b209-134ff4359111"/>
  <p:tag name="OP_SCP_ITEM_COUNT" val="5"/>
</p:tagLst>
</file>

<file path=ppt/tags/tag20.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21.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
</p:tagLst>
</file>

<file path=ppt/tags/tag2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23.xml><?xml version="1.0" encoding="utf-8"?>
<p:tagLst xmlns:a="http://schemas.openxmlformats.org/drawingml/2006/main" xmlns:r="http://schemas.openxmlformats.org/officeDocument/2006/relationships" xmlns:p="http://schemas.openxmlformats.org/presentationml/2006/main">
  <p:tag name="OP_SCP_ITEM_INDEX" val="1"/>
</p:tagLst>
</file>

<file path=ppt/tags/tag2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25.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
</p:tagLst>
</file>

<file path=ppt/tags/tag2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27.xml><?xml version="1.0" encoding="utf-8"?>
<p:tagLst xmlns:a="http://schemas.openxmlformats.org/drawingml/2006/main" xmlns:r="http://schemas.openxmlformats.org/officeDocument/2006/relationships" xmlns:p="http://schemas.openxmlformats.org/presentationml/2006/main">
  <p:tag name="OP_SCP_ITEM_INDEX" val="1"/>
</p:tagLst>
</file>

<file path=ppt/tags/tag28.xml><?xml version="1.0" encoding="utf-8"?>
<p:tagLst xmlns:a="http://schemas.openxmlformats.org/drawingml/2006/main" xmlns:r="http://schemas.openxmlformats.org/officeDocument/2006/relationships" xmlns:p="http://schemas.openxmlformats.org/presentationml/2006/main">
  <p:tag name="OP_SCP_ITEM_INDEX" val="1"/>
</p:tagLst>
</file>

<file path=ppt/tags/tag29.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82"/>
  <p:tag name="OP_SCP_COMPONENT_INFO" val="{&quot;title&quot;:&quot;渐变5项流程PPT组件&quot;,&quot;description&quot;:&quot;渐变5项流程PPT组件&quot;,&quot;keywords&quot;:[&quot;渐变&quot;,&quot;5项&quot;,&quot;流程&quot;,&quot;PPT组件&quot;],&quot;labels&quot;:[]}"/>
  <p:tag name="OP_SCP_GROUP_ID" val="3072260e-3107-a60d-b209-134ff4359111"/>
  <p:tag name="OP_SCP_ITEM_COUNT" val="5"/>
</p:tagLst>
</file>

<file path=ppt/tags/tag3.xml><?xml version="1.0" encoding="utf-8"?>
<p:tagLst xmlns:a="http://schemas.openxmlformats.org/drawingml/2006/main" xmlns:r="http://schemas.openxmlformats.org/officeDocument/2006/relationships" xmlns:p="http://schemas.openxmlformats.org/presentationml/2006/main">
  <p:tag name="OP_SCP_ITEM_INDEX" val="5"/>
</p:tagLst>
</file>

<file path=ppt/tags/tag30.xml><?xml version="1.0" encoding="utf-8"?>
<p:tagLst xmlns:a="http://schemas.openxmlformats.org/drawingml/2006/main" xmlns:r="http://schemas.openxmlformats.org/officeDocument/2006/relationships" xmlns:p="http://schemas.openxmlformats.org/presentationml/2006/main">
  <p:tag name="OP_SCP_ITEM_INDEX" val="5"/>
</p:tagLst>
</file>

<file path=ppt/tags/tag3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5"/>
  <p:tag name="OP_SCP_DEFAULT_TEXT" val="05"/>
</p:tagLst>
</file>

<file path=ppt/tags/tag32.xml><?xml version="1.0" encoding="utf-8"?>
<p:tagLst xmlns:a="http://schemas.openxmlformats.org/drawingml/2006/main" xmlns:r="http://schemas.openxmlformats.org/officeDocument/2006/relationships" xmlns:p="http://schemas.openxmlformats.org/presentationml/2006/main">
  <p:tag name="OP_SCP_SHAPE_TYPE" val="Body"/>
  <p:tag name="OP_SCP_ITEM_INDEX" val="5"/>
  <p:tag name="OP_SCP_DEFAULT_TEXT" val="单击此处添加文本，单击此处添加文本，单击此处添加文本。"/>
</p:tagLst>
</file>

<file path=ppt/tags/tag3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5"/>
  <p:tag name="OP_SCP_DEFAULT_TEXT" val="添加标题"/>
</p:tagLst>
</file>

<file path=ppt/tags/tag34.xml><?xml version="1.0" encoding="utf-8"?>
<p:tagLst xmlns:a="http://schemas.openxmlformats.org/drawingml/2006/main" xmlns:r="http://schemas.openxmlformats.org/officeDocument/2006/relationships" xmlns:p="http://schemas.openxmlformats.org/presentationml/2006/main">
  <p:tag name="OP_SCP_ITEM_INDEX" val="5"/>
</p:tagLst>
</file>

<file path=ppt/tags/tag35.xml><?xml version="1.0" encoding="utf-8"?>
<p:tagLst xmlns:a="http://schemas.openxmlformats.org/drawingml/2006/main" xmlns:r="http://schemas.openxmlformats.org/officeDocument/2006/relationships" xmlns:p="http://schemas.openxmlformats.org/presentationml/2006/main">
  <p:tag name="OP_SCP_ITEM_INDEX" val="4"/>
</p:tagLst>
</file>

<file path=ppt/tags/tag36.xml><?xml version="1.0" encoding="utf-8"?>
<p:tagLst xmlns:a="http://schemas.openxmlformats.org/drawingml/2006/main" xmlns:r="http://schemas.openxmlformats.org/officeDocument/2006/relationships" xmlns:p="http://schemas.openxmlformats.org/presentationml/2006/main">
  <p:tag name="OP_SCP_ITEM_INDEX" val="4"/>
</p:tagLst>
</file>

<file path=ppt/tags/tag37.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04"/>
</p:tagLst>
</file>

<file path=ppt/tags/tag38.xml><?xml version="1.0" encoding="utf-8"?>
<p:tagLst xmlns:a="http://schemas.openxmlformats.org/drawingml/2006/main" xmlns:r="http://schemas.openxmlformats.org/officeDocument/2006/relationships" xmlns:p="http://schemas.openxmlformats.org/presentationml/2006/main">
  <p:tag name="OP_SCP_SHAPE_TYPE" val="Body"/>
  <p:tag name="OP_SCP_ITEM_INDEX" val="4"/>
  <p:tag name="OP_SCP_DEFAULT_TEXT" val="单击此处添加文本，单击此处添加文本，单击此处添加文本。"/>
</p:tagLst>
</file>

<file path=ppt/tags/tag3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5"/>
  <p:tag name="OP_SCP_DEFAULT_TEXT" val="05"/>
</p:tagLst>
</file>

<file path=ppt/tags/tag40.xml><?xml version="1.0" encoding="utf-8"?>
<p:tagLst xmlns:a="http://schemas.openxmlformats.org/drawingml/2006/main" xmlns:r="http://schemas.openxmlformats.org/officeDocument/2006/relationships" xmlns:p="http://schemas.openxmlformats.org/presentationml/2006/main">
  <p:tag name="OP_SCP_ITEM_INDEX" val="3"/>
</p:tagLst>
</file>

<file path=ppt/tags/tag41.xml><?xml version="1.0" encoding="utf-8"?>
<p:tagLst xmlns:a="http://schemas.openxmlformats.org/drawingml/2006/main" xmlns:r="http://schemas.openxmlformats.org/officeDocument/2006/relationships" xmlns:p="http://schemas.openxmlformats.org/presentationml/2006/main">
  <p:tag name="OP_SCP_ITEM_INDEX" val="3"/>
</p:tagLst>
</file>

<file path=ppt/tags/tag42.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03"/>
</p:tagLst>
</file>

<file path=ppt/tags/tag43.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
</p:tagLst>
</file>

<file path=ppt/tags/tag44.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45.xml><?xml version="1.0" encoding="utf-8"?>
<p:tagLst xmlns:a="http://schemas.openxmlformats.org/drawingml/2006/main" xmlns:r="http://schemas.openxmlformats.org/officeDocument/2006/relationships" xmlns:p="http://schemas.openxmlformats.org/presentationml/2006/main">
  <p:tag name="OP_SCP_ITEM_INDEX" val="2"/>
</p:tagLst>
</file>

<file path=ppt/tags/tag46.xml><?xml version="1.0" encoding="utf-8"?>
<p:tagLst xmlns:a="http://schemas.openxmlformats.org/drawingml/2006/main" xmlns:r="http://schemas.openxmlformats.org/officeDocument/2006/relationships" xmlns:p="http://schemas.openxmlformats.org/presentationml/2006/main">
  <p:tag name="OP_SCP_ITEM_INDEX" val="2"/>
</p:tagLst>
</file>

<file path=ppt/tags/tag47.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48.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
</p:tagLst>
</file>

<file path=ppt/tags/tag4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5.xml><?xml version="1.0" encoding="utf-8"?>
<p:tagLst xmlns:a="http://schemas.openxmlformats.org/drawingml/2006/main" xmlns:r="http://schemas.openxmlformats.org/officeDocument/2006/relationships" xmlns:p="http://schemas.openxmlformats.org/presentationml/2006/main">
  <p:tag name="OP_SCP_SHAPE_TYPE" val="Body"/>
  <p:tag name="OP_SCP_ITEM_INDEX" val="5"/>
  <p:tag name="OP_SCP_DEFAULT_TEXT" val="单击此处添加文本，单击此处添加文本，单击此处添加文本。"/>
</p:tagLst>
</file>

<file path=ppt/tags/tag50.xml><?xml version="1.0" encoding="utf-8"?>
<p:tagLst xmlns:a="http://schemas.openxmlformats.org/drawingml/2006/main" xmlns:r="http://schemas.openxmlformats.org/officeDocument/2006/relationships" xmlns:p="http://schemas.openxmlformats.org/presentationml/2006/main">
  <p:tag name="OP_SCP_ITEM_INDEX" val="1"/>
</p:tagLst>
</file>

<file path=ppt/tags/tag5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52.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
</p:tagLst>
</file>

<file path=ppt/tags/tag5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54.xml><?xml version="1.0" encoding="utf-8"?>
<p:tagLst xmlns:a="http://schemas.openxmlformats.org/drawingml/2006/main" xmlns:r="http://schemas.openxmlformats.org/officeDocument/2006/relationships" xmlns:p="http://schemas.openxmlformats.org/presentationml/2006/main">
  <p:tag name="OP_SCP_ITEM_INDEX" val="1"/>
</p:tagLst>
</file>

<file path=ppt/tags/tag55.xml><?xml version="1.0" encoding="utf-8"?>
<p:tagLst xmlns:a="http://schemas.openxmlformats.org/drawingml/2006/main" xmlns:r="http://schemas.openxmlformats.org/officeDocument/2006/relationships" xmlns:p="http://schemas.openxmlformats.org/presentationml/2006/main">
  <p:tag name="OP_SCP_ITEM_INDEX" val="1"/>
</p:tagLst>
</file>

<file path=ppt/tags/tag56.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237"/>
  <p:tag name="OP_SCP_COMPONENT_INFO" val="{&quot;title&quot;:&quot;渐变阴影3项列表PPT组件&quot;,&quot;description&quot;:&quot;渐变阴影3项列表PPT组件&quot;,&quot;keywords&quot;:[&quot;渐变&quot;,&quot;阴影&quot;,&quot;3项&quot;,&quot;列表&quot;,&quot;PPT组件&quot;],&quot;labels&quot;:[]}"/>
  <p:tag name="OP_SCP_GROUP_ID" val="15a7d6af-d08e-5c6b-3d5d-176e5c157829"/>
  <p:tag name="OP_SCP_ITEM_COUNT" val="3"/>
</p:tagLst>
</file>

<file path=ppt/tags/tag57.xml><?xml version="1.0" encoding="utf-8"?>
<p:tagLst xmlns:a="http://schemas.openxmlformats.org/drawingml/2006/main" xmlns:r="http://schemas.openxmlformats.org/officeDocument/2006/relationships" xmlns:p="http://schemas.openxmlformats.org/presentationml/2006/main">
  <p:tag name="OP_SCP_ITEM_INDEX" val="3"/>
</p:tagLst>
</file>

<file path=ppt/tags/tag58.xml><?xml version="1.0" encoding="utf-8"?>
<p:tagLst xmlns:a="http://schemas.openxmlformats.org/drawingml/2006/main" xmlns:r="http://schemas.openxmlformats.org/officeDocument/2006/relationships" xmlns:p="http://schemas.openxmlformats.org/presentationml/2006/main">
  <p:tag name="OP_SCP_ITEM_INDEX" val="3"/>
</p:tagLst>
</file>

<file path=ppt/tags/tag5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5"/>
  <p:tag name="OP_SCP_DEFAULT_TEXT" val="添加标题"/>
</p:tagLst>
</file>

<file path=ppt/tags/tag60.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单击此处添加文本。"/>
</p:tagLst>
</file>

<file path=ppt/tags/tag61.xml><?xml version="1.0" encoding="utf-8"?>
<p:tagLst xmlns:a="http://schemas.openxmlformats.org/drawingml/2006/main" xmlns:r="http://schemas.openxmlformats.org/officeDocument/2006/relationships" xmlns:p="http://schemas.openxmlformats.org/presentationml/2006/main">
  <p:tag name="OP_SCP_ITEM_INDEX" val="2"/>
</p:tagLst>
</file>

<file path=ppt/tags/tag62.xml><?xml version="1.0" encoding="utf-8"?>
<p:tagLst xmlns:a="http://schemas.openxmlformats.org/drawingml/2006/main" xmlns:r="http://schemas.openxmlformats.org/officeDocument/2006/relationships" xmlns:p="http://schemas.openxmlformats.org/presentationml/2006/main">
  <p:tag name="OP_SCP_ITEM_INDEX" val="2"/>
</p:tagLst>
</file>

<file path=ppt/tags/tag6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64.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单击此处添加文本。"/>
</p:tagLst>
</file>

<file path=ppt/tags/tag65.xml><?xml version="1.0" encoding="utf-8"?>
<p:tagLst xmlns:a="http://schemas.openxmlformats.org/drawingml/2006/main" xmlns:r="http://schemas.openxmlformats.org/officeDocument/2006/relationships" xmlns:p="http://schemas.openxmlformats.org/presentationml/2006/main">
  <p:tag name="OP_SCP_ITEM_INDEX" val="1"/>
</p:tagLst>
</file>

<file path=ppt/tags/tag66.xml><?xml version="1.0" encoding="utf-8"?>
<p:tagLst xmlns:a="http://schemas.openxmlformats.org/drawingml/2006/main" xmlns:r="http://schemas.openxmlformats.org/officeDocument/2006/relationships" xmlns:p="http://schemas.openxmlformats.org/presentationml/2006/main">
  <p:tag name="OP_SCP_ITEM_INDEX" val="1"/>
</p:tagLst>
</file>

<file path=ppt/tags/tag6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68.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7.xml><?xml version="1.0" encoding="utf-8"?>
<p:tagLst xmlns:a="http://schemas.openxmlformats.org/drawingml/2006/main" xmlns:r="http://schemas.openxmlformats.org/officeDocument/2006/relationships" xmlns:p="http://schemas.openxmlformats.org/presentationml/2006/main">
  <p:tag name="OP_SCP_ITEM_INDEX" val="5"/>
</p:tagLst>
</file>

<file path=ppt/tags/tag8.xml><?xml version="1.0" encoding="utf-8"?>
<p:tagLst xmlns:a="http://schemas.openxmlformats.org/drawingml/2006/main" xmlns:r="http://schemas.openxmlformats.org/officeDocument/2006/relationships" xmlns:p="http://schemas.openxmlformats.org/presentationml/2006/main">
  <p:tag name="OP_SCP_ITEM_INDEX" val="4"/>
</p:tagLst>
</file>

<file path=ppt/tags/tag9.xml><?xml version="1.0" encoding="utf-8"?>
<p:tagLst xmlns:a="http://schemas.openxmlformats.org/drawingml/2006/main" xmlns:r="http://schemas.openxmlformats.org/officeDocument/2006/relationships" xmlns:p="http://schemas.openxmlformats.org/presentationml/2006/main">
  <p:tag name="OP_SCP_ITEM_INDEX" val="4"/>
</p:tagLst>
</file>

<file path=ppt/theme/theme1.xml><?xml version="1.0" encoding="utf-8"?>
<a:theme xmlns:a="http://schemas.openxmlformats.org/drawingml/2006/main" name="Designed by OfficePLUS">
  <a:themeElements>
    <a:clrScheme name="iSlide">
      <a:dk1>
        <a:srgbClr val="2F2F2F"/>
      </a:dk1>
      <a:lt1>
        <a:srgbClr val="FFFFFF"/>
      </a:lt1>
      <a:dk2>
        <a:srgbClr val="778495"/>
      </a:dk2>
      <a:lt2>
        <a:srgbClr val="F0F0F0"/>
      </a:lt2>
      <a:accent1>
        <a:srgbClr val="426CF8"/>
      </a:accent1>
      <a:accent2>
        <a:srgbClr val="B66FFF"/>
      </a:accent2>
      <a:accent3>
        <a:srgbClr val="32C5FF"/>
      </a:accent3>
      <a:accent4>
        <a:srgbClr val="519BFF"/>
      </a:accent4>
      <a:accent5>
        <a:srgbClr val="3961BD"/>
      </a:accent5>
      <a:accent6>
        <a:srgbClr val="2950AA"/>
      </a:accent6>
      <a:hlink>
        <a:srgbClr val="F84D4D"/>
      </a:hlink>
      <a:folHlink>
        <a:srgbClr val="979797"/>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TotalTime>
  <Words>1151</Words>
  <Application>Microsoft Macintosh PowerPoint</Application>
  <PresentationFormat>宽屏</PresentationFormat>
  <Paragraphs>148</Paragraphs>
  <Slides>22</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22</vt:i4>
      </vt:variant>
    </vt:vector>
  </HeadingPairs>
  <TitlesOfParts>
    <vt:vector size="25" baseType="lpstr">
      <vt:lpstr>Arial</vt:lpstr>
      <vt:lpstr>Cambria Math</vt:lpstr>
      <vt:lpstr>Designed by OfficePLUS</vt:lpstr>
      <vt:lpstr>深度学习 ——与课上相似的、 使用Faster-R CNN的汽车外观识别</vt:lpstr>
      <vt:lpstr>PowerPoint 演示文稿</vt:lpstr>
      <vt:lpstr>但是呢，因为某些意外。。。</vt:lpstr>
      <vt:lpstr>深度学习 解决计算流体力学基础问题</vt:lpstr>
      <vt:lpstr>声明：</vt:lpstr>
      <vt:lpstr>PowerPoint 演示文稿</vt:lpstr>
      <vt:lpstr>问题介绍</vt:lpstr>
      <vt:lpstr>问题详情</vt:lpstr>
      <vt:lpstr>使用库基础介绍</vt:lpstr>
      <vt:lpstr>使用到的几个库（后面一些“优化”用的也在这里见个面）</vt:lpstr>
      <vt:lpstr>PowerPoint 演示文稿</vt:lpstr>
      <vt:lpstr>详细解决方案——基础版</vt:lpstr>
      <vt:lpstr>PowerPoint 演示文稿</vt:lpstr>
      <vt:lpstr>PowerPoint 演示文稿</vt:lpstr>
      <vt:lpstr>PowerPoint 演示文稿</vt:lpstr>
      <vt:lpstr>第二个方案：纯JAX</vt:lpstr>
      <vt:lpstr>用深度学习&amp;PINN的方式解决的流程：</vt:lpstr>
      <vt:lpstr>用深度学习&amp;PINN的方式解决的流程：</vt:lpstr>
      <vt:lpstr>代码&amp;结构&amp;运行结果</vt:lpstr>
      <vt:lpstr>用了什么新奇玩意？（与基础的有什么不同）</vt:lpstr>
      <vt:lpstr>核心变动之一： @jax.jit</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嘉炜 孙</cp:lastModifiedBy>
  <cp:revision>8</cp:revision>
  <cp:lastPrinted>2024-04-15T16:00:00Z</cp:lastPrinted>
  <dcterms:created xsi:type="dcterms:W3CDTF">2024-04-15T16:00:00Z</dcterms:created>
  <dcterms:modified xsi:type="dcterms:W3CDTF">2025-06-09T08:35:44Z</dcterms:modified>
</cp:coreProperties>
</file>